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9" r:id="rId3"/>
    <p:sldId id="257" r:id="rId4"/>
    <p:sldId id="258" r:id="rId5"/>
    <p:sldId id="259" r:id="rId6"/>
    <p:sldId id="280" r:id="rId7"/>
    <p:sldId id="260" r:id="rId8"/>
    <p:sldId id="262" r:id="rId9"/>
    <p:sldId id="261" r:id="rId10"/>
    <p:sldId id="263" r:id="rId11"/>
    <p:sldId id="264" r:id="rId12"/>
    <p:sldId id="265" r:id="rId13"/>
    <p:sldId id="266" r:id="rId14"/>
    <p:sldId id="267" r:id="rId15"/>
    <p:sldId id="268" r:id="rId16"/>
    <p:sldId id="269" r:id="rId17"/>
    <p:sldId id="270" r:id="rId18"/>
    <p:sldId id="271" r:id="rId19"/>
    <p:sldId id="272" r:id="rId20"/>
    <p:sldId id="273" r:id="rId21"/>
    <p:sldId id="275" r:id="rId22"/>
    <p:sldId id="274" r:id="rId23"/>
    <p:sldId id="276" r:id="rId24"/>
    <p:sldId id="277" r:id="rId25"/>
    <p:sldId id="278"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68" d="100"/>
          <a:sy n="68" d="100"/>
        </p:scale>
        <p:origin x="816"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9AAE439F-D7C6-4140-8C6A-DD4318306688}" type="datetimeFigureOut">
              <a:rPr lang="en-GB" smtClean="0"/>
              <a:t>20/03/2020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BE4B754-7990-410F-88CC-9712608009F4}" type="slidenum">
              <a:rPr lang="en-GB" smtClean="0"/>
              <a:t>‹#›</a:t>
            </a:fld>
            <a:endParaRPr lang="en-GB"/>
          </a:p>
        </p:txBody>
      </p:sp>
    </p:spTree>
    <p:extLst>
      <p:ext uri="{BB962C8B-B14F-4D97-AF65-F5344CB8AC3E}">
        <p14:creationId xmlns:p14="http://schemas.microsoft.com/office/powerpoint/2010/main" val="12698522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AAE439F-D7C6-4140-8C6A-DD4318306688}" type="datetimeFigureOut">
              <a:rPr lang="en-GB" smtClean="0"/>
              <a:t>20/03/2020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BE4B754-7990-410F-88CC-9712608009F4}" type="slidenum">
              <a:rPr lang="en-GB" smtClean="0"/>
              <a:t>‹#›</a:t>
            </a:fld>
            <a:endParaRPr lang="en-GB"/>
          </a:p>
        </p:txBody>
      </p:sp>
    </p:spTree>
    <p:extLst>
      <p:ext uri="{BB962C8B-B14F-4D97-AF65-F5344CB8AC3E}">
        <p14:creationId xmlns:p14="http://schemas.microsoft.com/office/powerpoint/2010/main" val="34680229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AAE439F-D7C6-4140-8C6A-DD4318306688}" type="datetimeFigureOut">
              <a:rPr lang="en-GB" smtClean="0"/>
              <a:t>20/03/2020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BE4B754-7990-410F-88CC-9712608009F4}" type="slidenum">
              <a:rPr lang="en-GB" smtClean="0"/>
              <a:t>‹#›</a:t>
            </a:fld>
            <a:endParaRPr lang="en-GB"/>
          </a:p>
        </p:txBody>
      </p:sp>
    </p:spTree>
    <p:extLst>
      <p:ext uri="{BB962C8B-B14F-4D97-AF65-F5344CB8AC3E}">
        <p14:creationId xmlns:p14="http://schemas.microsoft.com/office/powerpoint/2010/main" val="13936922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AAE439F-D7C6-4140-8C6A-DD4318306688}" type="datetimeFigureOut">
              <a:rPr lang="en-GB" smtClean="0"/>
              <a:t>20/03/2020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BE4B754-7990-410F-88CC-9712608009F4}" type="slidenum">
              <a:rPr lang="en-GB" smtClean="0"/>
              <a:t>‹#›</a:t>
            </a:fld>
            <a:endParaRPr lang="en-GB"/>
          </a:p>
        </p:txBody>
      </p:sp>
    </p:spTree>
    <p:extLst>
      <p:ext uri="{BB962C8B-B14F-4D97-AF65-F5344CB8AC3E}">
        <p14:creationId xmlns:p14="http://schemas.microsoft.com/office/powerpoint/2010/main" val="3452273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AAE439F-D7C6-4140-8C6A-DD4318306688}" type="datetimeFigureOut">
              <a:rPr lang="en-GB" smtClean="0"/>
              <a:t>20/03/2020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BE4B754-7990-410F-88CC-9712608009F4}" type="slidenum">
              <a:rPr lang="en-GB" smtClean="0"/>
              <a:t>‹#›</a:t>
            </a:fld>
            <a:endParaRPr lang="en-GB"/>
          </a:p>
        </p:txBody>
      </p:sp>
    </p:spTree>
    <p:extLst>
      <p:ext uri="{BB962C8B-B14F-4D97-AF65-F5344CB8AC3E}">
        <p14:creationId xmlns:p14="http://schemas.microsoft.com/office/powerpoint/2010/main" val="41654470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9AAE439F-D7C6-4140-8C6A-DD4318306688}" type="datetimeFigureOut">
              <a:rPr lang="en-GB" smtClean="0"/>
              <a:t>20/03/2020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BE4B754-7990-410F-88CC-9712608009F4}" type="slidenum">
              <a:rPr lang="en-GB" smtClean="0"/>
              <a:t>‹#›</a:t>
            </a:fld>
            <a:endParaRPr lang="en-GB"/>
          </a:p>
        </p:txBody>
      </p:sp>
    </p:spTree>
    <p:extLst>
      <p:ext uri="{BB962C8B-B14F-4D97-AF65-F5344CB8AC3E}">
        <p14:creationId xmlns:p14="http://schemas.microsoft.com/office/powerpoint/2010/main" val="35912404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9AAE439F-D7C6-4140-8C6A-DD4318306688}" type="datetimeFigureOut">
              <a:rPr lang="en-GB" smtClean="0"/>
              <a:t>20/03/2020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2BE4B754-7990-410F-88CC-9712608009F4}" type="slidenum">
              <a:rPr lang="en-GB" smtClean="0"/>
              <a:t>‹#›</a:t>
            </a:fld>
            <a:endParaRPr lang="en-GB"/>
          </a:p>
        </p:txBody>
      </p:sp>
    </p:spTree>
    <p:extLst>
      <p:ext uri="{BB962C8B-B14F-4D97-AF65-F5344CB8AC3E}">
        <p14:creationId xmlns:p14="http://schemas.microsoft.com/office/powerpoint/2010/main" val="17101179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9AAE439F-D7C6-4140-8C6A-DD4318306688}" type="datetimeFigureOut">
              <a:rPr lang="en-GB" smtClean="0"/>
              <a:t>20/03/2020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2BE4B754-7990-410F-88CC-9712608009F4}" type="slidenum">
              <a:rPr lang="en-GB" smtClean="0"/>
              <a:t>‹#›</a:t>
            </a:fld>
            <a:endParaRPr lang="en-GB"/>
          </a:p>
        </p:txBody>
      </p:sp>
    </p:spTree>
    <p:extLst>
      <p:ext uri="{BB962C8B-B14F-4D97-AF65-F5344CB8AC3E}">
        <p14:creationId xmlns:p14="http://schemas.microsoft.com/office/powerpoint/2010/main" val="18094015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AAE439F-D7C6-4140-8C6A-DD4318306688}" type="datetimeFigureOut">
              <a:rPr lang="en-GB" smtClean="0"/>
              <a:t>20/03/2020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2BE4B754-7990-410F-88CC-9712608009F4}" type="slidenum">
              <a:rPr lang="en-GB" smtClean="0"/>
              <a:t>‹#›</a:t>
            </a:fld>
            <a:endParaRPr lang="en-GB"/>
          </a:p>
        </p:txBody>
      </p:sp>
    </p:spTree>
    <p:extLst>
      <p:ext uri="{BB962C8B-B14F-4D97-AF65-F5344CB8AC3E}">
        <p14:creationId xmlns:p14="http://schemas.microsoft.com/office/powerpoint/2010/main" val="24394014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AAE439F-D7C6-4140-8C6A-DD4318306688}" type="datetimeFigureOut">
              <a:rPr lang="en-GB" smtClean="0"/>
              <a:t>20/03/2020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BE4B754-7990-410F-88CC-9712608009F4}" type="slidenum">
              <a:rPr lang="en-GB" smtClean="0"/>
              <a:t>‹#›</a:t>
            </a:fld>
            <a:endParaRPr lang="en-GB"/>
          </a:p>
        </p:txBody>
      </p:sp>
    </p:spTree>
    <p:extLst>
      <p:ext uri="{BB962C8B-B14F-4D97-AF65-F5344CB8AC3E}">
        <p14:creationId xmlns:p14="http://schemas.microsoft.com/office/powerpoint/2010/main" val="9011674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AAE439F-D7C6-4140-8C6A-DD4318306688}" type="datetimeFigureOut">
              <a:rPr lang="en-GB" smtClean="0"/>
              <a:t>20/03/2020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BE4B754-7990-410F-88CC-9712608009F4}" type="slidenum">
              <a:rPr lang="en-GB" smtClean="0"/>
              <a:t>‹#›</a:t>
            </a:fld>
            <a:endParaRPr lang="en-GB"/>
          </a:p>
        </p:txBody>
      </p:sp>
    </p:spTree>
    <p:extLst>
      <p:ext uri="{BB962C8B-B14F-4D97-AF65-F5344CB8AC3E}">
        <p14:creationId xmlns:p14="http://schemas.microsoft.com/office/powerpoint/2010/main" val="20235307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AE439F-D7C6-4140-8C6A-DD4318306688}" type="datetimeFigureOut">
              <a:rPr lang="en-GB" smtClean="0"/>
              <a:t>20/03/2020</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BE4B754-7990-410F-88CC-9712608009F4}" type="slidenum">
              <a:rPr lang="en-GB" smtClean="0"/>
              <a:t>‹#›</a:t>
            </a:fld>
            <a:endParaRPr lang="en-GB"/>
          </a:p>
        </p:txBody>
      </p:sp>
    </p:spTree>
    <p:extLst>
      <p:ext uri="{BB962C8B-B14F-4D97-AF65-F5344CB8AC3E}">
        <p14:creationId xmlns:p14="http://schemas.microsoft.com/office/powerpoint/2010/main" val="15008826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4.png"/><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456157"/>
            <a:ext cx="9144000" cy="2387600"/>
          </a:xfrm>
        </p:spPr>
        <p:txBody>
          <a:bodyPr/>
          <a:lstStyle/>
          <a:p>
            <a:r>
              <a:rPr lang="en-GB" dirty="0"/>
              <a:t>Corona Virus Contingency Plan: KS3</a:t>
            </a:r>
          </a:p>
        </p:txBody>
      </p:sp>
      <p:sp>
        <p:nvSpPr>
          <p:cNvPr id="3" name="Subtitle 2"/>
          <p:cNvSpPr>
            <a:spLocks noGrp="1"/>
          </p:cNvSpPr>
          <p:nvPr>
            <p:ph type="subTitle" idx="1"/>
          </p:nvPr>
        </p:nvSpPr>
        <p:spPr>
          <a:xfrm>
            <a:off x="1524000" y="3602037"/>
            <a:ext cx="9144000" cy="2080305"/>
          </a:xfrm>
        </p:spPr>
        <p:txBody>
          <a:bodyPr>
            <a:normAutofit fontScale="92500" lnSpcReduction="20000"/>
          </a:bodyPr>
          <a:lstStyle/>
          <a:p>
            <a:pPr marL="457200" indent="-457200" algn="l">
              <a:buFont typeface="Wingdings" panose="05000000000000000000" pitchFamily="2" charset="2"/>
              <a:buChar char="§"/>
            </a:pPr>
            <a:r>
              <a:rPr lang="en-GB" sz="2800" dirty="0"/>
              <a:t>Online package – largely computer assessed</a:t>
            </a:r>
          </a:p>
          <a:p>
            <a:pPr marL="457200" indent="-457200" algn="l">
              <a:buFont typeface="Wingdings" panose="05000000000000000000" pitchFamily="2" charset="2"/>
              <a:buChar char="§"/>
            </a:pPr>
            <a:r>
              <a:rPr lang="en-GB" sz="2800" dirty="0"/>
              <a:t>Free</a:t>
            </a:r>
          </a:p>
          <a:p>
            <a:pPr marL="457200" indent="-457200" algn="l">
              <a:buFont typeface="Wingdings" panose="05000000000000000000" pitchFamily="2" charset="2"/>
              <a:buChar char="§"/>
            </a:pPr>
            <a:r>
              <a:rPr lang="en-GB" sz="2800" dirty="0"/>
              <a:t>Quality resources</a:t>
            </a:r>
          </a:p>
          <a:p>
            <a:pPr marL="457200" indent="-457200" algn="l">
              <a:buFont typeface="Wingdings" panose="05000000000000000000" pitchFamily="2" charset="2"/>
              <a:buChar char="§"/>
            </a:pPr>
            <a:r>
              <a:rPr lang="en-GB" sz="2800" dirty="0"/>
              <a:t>Easy to drip feed as a teacher</a:t>
            </a:r>
          </a:p>
          <a:p>
            <a:pPr marL="457200" indent="-457200" algn="l">
              <a:buFont typeface="Wingdings" panose="05000000000000000000" pitchFamily="2" charset="2"/>
              <a:buChar char="§"/>
            </a:pPr>
            <a:r>
              <a:rPr lang="en-GB" sz="2800" dirty="0"/>
              <a:t>Easy to access as a student/parent</a:t>
            </a:r>
          </a:p>
        </p:txBody>
      </p:sp>
    </p:spTree>
    <p:extLst>
      <p:ext uri="{BB962C8B-B14F-4D97-AF65-F5344CB8AC3E}">
        <p14:creationId xmlns:p14="http://schemas.microsoft.com/office/powerpoint/2010/main" val="5486822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t="13934" r="710" b="4796"/>
          <a:stretch/>
        </p:blipFill>
        <p:spPr>
          <a:xfrm>
            <a:off x="940526" y="1815738"/>
            <a:ext cx="9140190" cy="4206240"/>
          </a:xfrm>
          <a:prstGeom prst="rect">
            <a:avLst/>
          </a:prstGeom>
        </p:spPr>
      </p:pic>
      <p:sp>
        <p:nvSpPr>
          <p:cNvPr id="6" name="TextBox 5"/>
          <p:cNvSpPr txBox="1"/>
          <p:nvPr/>
        </p:nvSpPr>
        <p:spPr>
          <a:xfrm>
            <a:off x="940526" y="255965"/>
            <a:ext cx="10287273" cy="830997"/>
          </a:xfrm>
          <a:prstGeom prst="rect">
            <a:avLst/>
          </a:prstGeom>
          <a:noFill/>
        </p:spPr>
        <p:txBody>
          <a:bodyPr wrap="square" rtlCol="0">
            <a:spAutoFit/>
          </a:bodyPr>
          <a:lstStyle/>
          <a:p>
            <a:pPr marL="342900" indent="-342900">
              <a:buFont typeface="Arial" panose="020B0604020202020204" pitchFamily="34" charset="0"/>
              <a:buChar char="•"/>
            </a:pPr>
            <a:r>
              <a:rPr lang="en-GB" sz="2400" dirty="0"/>
              <a:t>The class will now appear in your ‘my classes’ tab</a:t>
            </a:r>
          </a:p>
          <a:p>
            <a:pPr marL="342900" indent="-342900">
              <a:buFont typeface="Arial" panose="020B0604020202020204" pitchFamily="34" charset="0"/>
              <a:buChar char="•"/>
            </a:pPr>
            <a:r>
              <a:rPr lang="en-GB" sz="2400" dirty="0"/>
              <a:t>Click ‘add students’</a:t>
            </a:r>
          </a:p>
        </p:txBody>
      </p:sp>
      <p:sp>
        <p:nvSpPr>
          <p:cNvPr id="7" name="Oval 6"/>
          <p:cNvSpPr/>
          <p:nvPr/>
        </p:nvSpPr>
        <p:spPr>
          <a:xfrm>
            <a:off x="4898572" y="3520439"/>
            <a:ext cx="1528354" cy="1247505"/>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6685087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t="13667" r="1374" b="4939"/>
          <a:stretch/>
        </p:blipFill>
        <p:spPr>
          <a:xfrm>
            <a:off x="4826725" y="3510345"/>
            <a:ext cx="6858001" cy="3182113"/>
          </a:xfrm>
          <a:prstGeom prst="rect">
            <a:avLst/>
          </a:prstGeom>
        </p:spPr>
      </p:pic>
      <p:sp>
        <p:nvSpPr>
          <p:cNvPr id="6" name="TextBox 5"/>
          <p:cNvSpPr txBox="1"/>
          <p:nvPr/>
        </p:nvSpPr>
        <p:spPr>
          <a:xfrm>
            <a:off x="640080" y="263842"/>
            <a:ext cx="11207931" cy="3046988"/>
          </a:xfrm>
          <a:prstGeom prst="rect">
            <a:avLst/>
          </a:prstGeom>
          <a:noFill/>
        </p:spPr>
        <p:txBody>
          <a:bodyPr wrap="square" rtlCol="0">
            <a:spAutoFit/>
          </a:bodyPr>
          <a:lstStyle/>
          <a:p>
            <a:pPr marL="342900" indent="-342900">
              <a:buFont typeface="Arial" panose="020B0604020202020204" pitchFamily="34" charset="0"/>
              <a:buChar char="•"/>
            </a:pPr>
            <a:r>
              <a:rPr lang="en-GB" sz="2400" dirty="0"/>
              <a:t>This pop-up will appear with a code on it</a:t>
            </a:r>
          </a:p>
          <a:p>
            <a:pPr marL="342900" indent="-342900">
              <a:buFont typeface="Arial" panose="020B0604020202020204" pitchFamily="34" charset="0"/>
              <a:buChar char="•"/>
            </a:pPr>
            <a:r>
              <a:rPr lang="en-GB" sz="2400" dirty="0"/>
              <a:t>Direct students to commonlit.org/</a:t>
            </a:r>
            <a:r>
              <a:rPr lang="en-GB" sz="2400" dirty="0" err="1"/>
              <a:t>en</a:t>
            </a:r>
            <a:r>
              <a:rPr lang="en-GB" sz="2400" dirty="0"/>
              <a:t>/enrol (they can do this on their phones in the lesson if they have them) and tell them to tap in the code. This will automatically add them to the class. </a:t>
            </a:r>
          </a:p>
          <a:p>
            <a:pPr marL="342900" indent="-342900">
              <a:buFont typeface="Arial" panose="020B0604020202020204" pitchFamily="34" charset="0"/>
              <a:buChar char="•"/>
            </a:pPr>
            <a:r>
              <a:rPr lang="en-GB" sz="2400" dirty="0"/>
              <a:t>No need for any personal information so fully GDPR and safe-guarding compliant</a:t>
            </a:r>
          </a:p>
          <a:p>
            <a:pPr marL="342900" indent="-342900">
              <a:buFont typeface="Arial" panose="020B0604020202020204" pitchFamily="34" charset="0"/>
              <a:buChar char="•"/>
            </a:pPr>
            <a:r>
              <a:rPr lang="en-GB" sz="2400" dirty="0"/>
              <a:t>Make sure you have clicked on ‘download student sign-up handout’ and downloaded and printed for those students who don’t have their phones with them</a:t>
            </a:r>
          </a:p>
          <a:p>
            <a:pPr marL="342900" indent="-342900">
              <a:buFont typeface="Arial" panose="020B0604020202020204" pitchFamily="34" charset="0"/>
              <a:buChar char="•"/>
            </a:pPr>
            <a:r>
              <a:rPr lang="en-GB" sz="2400" dirty="0"/>
              <a:t>You can click on add students at any point that you need to</a:t>
            </a:r>
          </a:p>
        </p:txBody>
      </p:sp>
      <p:sp>
        <p:nvSpPr>
          <p:cNvPr id="7" name="Oval 6"/>
          <p:cNvSpPr/>
          <p:nvPr/>
        </p:nvSpPr>
        <p:spPr>
          <a:xfrm>
            <a:off x="7367451" y="5101401"/>
            <a:ext cx="1528354" cy="1247505"/>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793245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t="13754" r="1473" b="5755"/>
          <a:stretch/>
        </p:blipFill>
        <p:spPr>
          <a:xfrm>
            <a:off x="1397726" y="2080259"/>
            <a:ext cx="8987244" cy="4127863"/>
          </a:xfrm>
          <a:prstGeom prst="rect">
            <a:avLst/>
          </a:prstGeom>
        </p:spPr>
      </p:pic>
      <p:sp>
        <p:nvSpPr>
          <p:cNvPr id="6" name="TextBox 5"/>
          <p:cNvSpPr txBox="1"/>
          <p:nvPr/>
        </p:nvSpPr>
        <p:spPr>
          <a:xfrm>
            <a:off x="940526" y="255965"/>
            <a:ext cx="10287273" cy="1200329"/>
          </a:xfrm>
          <a:prstGeom prst="rect">
            <a:avLst/>
          </a:prstGeom>
          <a:noFill/>
        </p:spPr>
        <p:txBody>
          <a:bodyPr wrap="square" rtlCol="0">
            <a:spAutoFit/>
          </a:bodyPr>
          <a:lstStyle/>
          <a:p>
            <a:pPr marL="342900" indent="-342900">
              <a:buFont typeface="Arial" panose="020B0604020202020204" pitchFamily="34" charset="0"/>
              <a:buChar char="•"/>
            </a:pPr>
            <a:r>
              <a:rPr lang="en-GB" sz="2400" dirty="0"/>
              <a:t>Click on the library tab</a:t>
            </a:r>
          </a:p>
          <a:p>
            <a:pPr marL="342900" indent="-342900">
              <a:buFont typeface="Arial" panose="020B0604020202020204" pitchFamily="34" charset="0"/>
              <a:buChar char="•"/>
            </a:pPr>
            <a:r>
              <a:rPr lang="en-GB" sz="2400" dirty="0"/>
              <a:t>In the drop down list, click on units </a:t>
            </a:r>
          </a:p>
          <a:p>
            <a:pPr marL="342900" indent="-342900">
              <a:buFont typeface="Arial" panose="020B0604020202020204" pitchFamily="34" charset="0"/>
              <a:buChar char="•"/>
            </a:pPr>
            <a:r>
              <a:rPr lang="en-GB" sz="2400" dirty="0"/>
              <a:t>This will take you to a page of collected tasks</a:t>
            </a:r>
          </a:p>
        </p:txBody>
      </p:sp>
      <p:sp>
        <p:nvSpPr>
          <p:cNvPr id="7" name="Oval 6"/>
          <p:cNvSpPr/>
          <p:nvPr/>
        </p:nvSpPr>
        <p:spPr>
          <a:xfrm>
            <a:off x="1776549" y="2318657"/>
            <a:ext cx="1528354" cy="1247505"/>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466684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t="13617" r="1047" b="7078"/>
          <a:stretch/>
        </p:blipFill>
        <p:spPr>
          <a:xfrm>
            <a:off x="1157968" y="2142309"/>
            <a:ext cx="8639175" cy="3892731"/>
          </a:xfrm>
          <a:prstGeom prst="rect">
            <a:avLst/>
          </a:prstGeom>
        </p:spPr>
      </p:pic>
      <p:sp>
        <p:nvSpPr>
          <p:cNvPr id="6" name="TextBox 5"/>
          <p:cNvSpPr txBox="1"/>
          <p:nvPr/>
        </p:nvSpPr>
        <p:spPr>
          <a:xfrm>
            <a:off x="940526" y="255965"/>
            <a:ext cx="10287273" cy="1569660"/>
          </a:xfrm>
          <a:prstGeom prst="rect">
            <a:avLst/>
          </a:prstGeom>
          <a:noFill/>
        </p:spPr>
        <p:txBody>
          <a:bodyPr wrap="square" rtlCol="0">
            <a:spAutoFit/>
          </a:bodyPr>
          <a:lstStyle/>
          <a:p>
            <a:pPr marL="342900" indent="-342900">
              <a:buFont typeface="Arial" panose="020B0604020202020204" pitchFamily="34" charset="0"/>
              <a:buChar char="•"/>
            </a:pPr>
            <a:r>
              <a:rPr lang="en-GB" sz="2400" dirty="0"/>
              <a:t>Scroll down until you get to 7</a:t>
            </a:r>
            <a:r>
              <a:rPr lang="en-GB" sz="2400" baseline="30000" dirty="0"/>
              <a:t>th</a:t>
            </a:r>
            <a:r>
              <a:rPr lang="en-GB" sz="2400" dirty="0"/>
              <a:t> grade (this is for our year 7 – I know this is slightly out of sync but the texts inside are for years 6 and 7 so actually fit our age bracket and our curriculum just fine) </a:t>
            </a:r>
          </a:p>
          <a:p>
            <a:pPr marL="342900" indent="-342900">
              <a:buFont typeface="Arial" panose="020B0604020202020204" pitchFamily="34" charset="0"/>
              <a:buChar char="•"/>
            </a:pPr>
            <a:r>
              <a:rPr lang="en-GB" sz="2400" dirty="0"/>
              <a:t>Click on ‘Thematic Unit: Heroes’</a:t>
            </a:r>
          </a:p>
        </p:txBody>
      </p:sp>
      <p:sp>
        <p:nvSpPr>
          <p:cNvPr id="7" name="Oval 6"/>
          <p:cNvSpPr/>
          <p:nvPr/>
        </p:nvSpPr>
        <p:spPr>
          <a:xfrm>
            <a:off x="2834640" y="3174275"/>
            <a:ext cx="3448594" cy="153815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2301652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t="13695" r="1328" b="5397"/>
          <a:stretch/>
        </p:blipFill>
        <p:spPr>
          <a:xfrm>
            <a:off x="1523729" y="2926080"/>
            <a:ext cx="7763964" cy="3579223"/>
          </a:xfrm>
          <a:prstGeom prst="rect">
            <a:avLst/>
          </a:prstGeom>
        </p:spPr>
      </p:pic>
      <p:sp>
        <p:nvSpPr>
          <p:cNvPr id="6" name="TextBox 5"/>
          <p:cNvSpPr txBox="1"/>
          <p:nvPr/>
        </p:nvSpPr>
        <p:spPr>
          <a:xfrm>
            <a:off x="940526" y="255965"/>
            <a:ext cx="10287273" cy="2677656"/>
          </a:xfrm>
          <a:prstGeom prst="rect">
            <a:avLst/>
          </a:prstGeom>
          <a:noFill/>
        </p:spPr>
        <p:txBody>
          <a:bodyPr wrap="square" rtlCol="0">
            <a:spAutoFit/>
          </a:bodyPr>
          <a:lstStyle/>
          <a:p>
            <a:pPr marL="342900" indent="-342900">
              <a:buFont typeface="Arial" panose="020B0604020202020204" pitchFamily="34" charset="0"/>
              <a:buChar char="•"/>
            </a:pPr>
            <a:r>
              <a:rPr lang="en-GB" sz="2400" dirty="0"/>
              <a:t>You are now on the specific unit page for our year 7 Corona Contingency work. Everything you need for a fortnight’s work is here.</a:t>
            </a:r>
          </a:p>
          <a:p>
            <a:pPr marL="342900" indent="-342900">
              <a:buFont typeface="Arial" panose="020B0604020202020204" pitchFamily="34" charset="0"/>
              <a:buChar char="•"/>
            </a:pPr>
            <a:r>
              <a:rPr lang="en-GB" sz="2400" dirty="0"/>
              <a:t>Click on ‘download unit guide’ if you would like an overview of the work that you will be setting for your own reference.</a:t>
            </a:r>
          </a:p>
          <a:p>
            <a:pPr marL="342900" indent="-342900">
              <a:buFont typeface="Arial" panose="020B0604020202020204" pitchFamily="34" charset="0"/>
              <a:buChar char="•"/>
            </a:pPr>
            <a:r>
              <a:rPr lang="en-GB" sz="2400" dirty="0"/>
              <a:t>Click on ‘download everything’ if you have children that have no access to the internet or IT. It prints as a set and can be handed to these children as a booklet.</a:t>
            </a:r>
          </a:p>
        </p:txBody>
      </p:sp>
      <p:sp>
        <p:nvSpPr>
          <p:cNvPr id="7" name="Oval 6"/>
          <p:cNvSpPr/>
          <p:nvPr/>
        </p:nvSpPr>
        <p:spPr>
          <a:xfrm>
            <a:off x="6439988" y="4519748"/>
            <a:ext cx="3030585" cy="1185455"/>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5730079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940526" y="255965"/>
            <a:ext cx="10287273" cy="2308324"/>
          </a:xfrm>
          <a:prstGeom prst="rect">
            <a:avLst/>
          </a:prstGeom>
          <a:noFill/>
        </p:spPr>
        <p:txBody>
          <a:bodyPr wrap="square" rtlCol="0">
            <a:spAutoFit/>
          </a:bodyPr>
          <a:lstStyle/>
          <a:p>
            <a:pPr marL="342900" indent="-342900">
              <a:buFont typeface="Arial" panose="020B0604020202020204" pitchFamily="34" charset="0"/>
              <a:buChar char="•"/>
            </a:pPr>
            <a:r>
              <a:rPr lang="en-GB" sz="2400" dirty="0"/>
              <a:t>Scroll down a little to read the information on the unit</a:t>
            </a:r>
          </a:p>
          <a:p>
            <a:pPr marL="342900" indent="-342900">
              <a:buFont typeface="Arial" panose="020B0604020202020204" pitchFamily="34" charset="0"/>
              <a:buChar char="•"/>
            </a:pPr>
            <a:r>
              <a:rPr lang="en-GB" sz="2400" dirty="0"/>
              <a:t>If you wish you could download and print/email home the ‘graphic organiser’ for students to help them make notes as they complete. This is an additional resource and is non-essential though.</a:t>
            </a:r>
          </a:p>
          <a:p>
            <a:pPr marL="342900" indent="-342900">
              <a:buFont typeface="Arial" panose="020B0604020202020204" pitchFamily="34" charset="0"/>
              <a:buChar char="•"/>
            </a:pPr>
            <a:r>
              <a:rPr lang="en-GB" sz="2400" dirty="0"/>
              <a:t>If you do decide to offer this to students, the ‘teacher copy’ version is filled in ahead of time to support you and worth downloading too.</a:t>
            </a:r>
          </a:p>
        </p:txBody>
      </p:sp>
      <p:pic>
        <p:nvPicPr>
          <p:cNvPr id="2" name="Picture 1"/>
          <p:cNvPicPr>
            <a:picLocks noChangeAspect="1"/>
          </p:cNvPicPr>
          <p:nvPr/>
        </p:nvPicPr>
        <p:blipFill rotWithShape="1">
          <a:blip r:embed="rId2"/>
          <a:srcRect t="13826" r="634" b="4587"/>
          <a:stretch/>
        </p:blipFill>
        <p:spPr>
          <a:xfrm>
            <a:off x="1619294" y="2612571"/>
            <a:ext cx="8177850" cy="3775166"/>
          </a:xfrm>
          <a:prstGeom prst="rect">
            <a:avLst/>
          </a:prstGeom>
        </p:spPr>
      </p:pic>
      <p:sp>
        <p:nvSpPr>
          <p:cNvPr id="7" name="Oval 6"/>
          <p:cNvSpPr/>
          <p:nvPr/>
        </p:nvSpPr>
        <p:spPr>
          <a:xfrm>
            <a:off x="7197634" y="4088675"/>
            <a:ext cx="2416629" cy="894806"/>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2086000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940526" y="255965"/>
            <a:ext cx="10287273" cy="1569660"/>
          </a:xfrm>
          <a:prstGeom prst="rect">
            <a:avLst/>
          </a:prstGeom>
          <a:noFill/>
        </p:spPr>
        <p:txBody>
          <a:bodyPr wrap="square" rtlCol="0">
            <a:spAutoFit/>
          </a:bodyPr>
          <a:lstStyle/>
          <a:p>
            <a:pPr marL="342900" indent="-342900">
              <a:buFont typeface="Arial" panose="020B0604020202020204" pitchFamily="34" charset="0"/>
              <a:buChar char="•"/>
            </a:pPr>
            <a:r>
              <a:rPr lang="en-GB" sz="2400" dirty="0"/>
              <a:t>Scroll down a little further to the assignment texts.</a:t>
            </a:r>
          </a:p>
          <a:p>
            <a:pPr marL="342900" indent="-342900">
              <a:buFont typeface="Arial" panose="020B0604020202020204" pitchFamily="34" charset="0"/>
              <a:buChar char="•"/>
            </a:pPr>
            <a:r>
              <a:rPr lang="en-GB" sz="2400" dirty="0"/>
              <a:t>You can just click assign text if you want to assign without looking at the text but for the purposes of today, we’ll imagine you want to look at the text first.</a:t>
            </a:r>
          </a:p>
          <a:p>
            <a:pPr marL="342900" indent="-342900">
              <a:buFont typeface="Arial" panose="020B0604020202020204" pitchFamily="34" charset="0"/>
              <a:buChar char="•"/>
            </a:pPr>
            <a:r>
              <a:rPr lang="en-GB" sz="2400" dirty="0"/>
              <a:t>Click on the image.</a:t>
            </a:r>
          </a:p>
        </p:txBody>
      </p:sp>
      <p:pic>
        <p:nvPicPr>
          <p:cNvPr id="4" name="Picture 3"/>
          <p:cNvPicPr>
            <a:picLocks noChangeAspect="1"/>
          </p:cNvPicPr>
          <p:nvPr/>
        </p:nvPicPr>
        <p:blipFill rotWithShape="1">
          <a:blip r:embed="rId2"/>
          <a:srcRect t="14177" r="1988" b="5143"/>
          <a:stretch/>
        </p:blipFill>
        <p:spPr>
          <a:xfrm>
            <a:off x="927463" y="2721063"/>
            <a:ext cx="8007531" cy="3705863"/>
          </a:xfrm>
          <a:prstGeom prst="rect">
            <a:avLst/>
          </a:prstGeom>
        </p:spPr>
      </p:pic>
      <p:sp>
        <p:nvSpPr>
          <p:cNvPr id="7" name="Oval 6"/>
          <p:cNvSpPr/>
          <p:nvPr/>
        </p:nvSpPr>
        <p:spPr>
          <a:xfrm>
            <a:off x="2599509" y="4114800"/>
            <a:ext cx="1476104" cy="698864"/>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p:cNvPicPr>
            <a:picLocks noChangeAspect="1"/>
          </p:cNvPicPr>
          <p:nvPr/>
        </p:nvPicPr>
        <p:blipFill>
          <a:blip r:embed="rId3"/>
          <a:stretch>
            <a:fillRect/>
          </a:stretch>
        </p:blipFill>
        <p:spPr>
          <a:xfrm>
            <a:off x="3930111" y="3358830"/>
            <a:ext cx="1536325" cy="755970"/>
          </a:xfrm>
          <a:prstGeom prst="rect">
            <a:avLst/>
          </a:prstGeom>
        </p:spPr>
      </p:pic>
    </p:spTree>
    <p:extLst>
      <p:ext uri="{BB962C8B-B14F-4D97-AF65-F5344CB8AC3E}">
        <p14:creationId xmlns:p14="http://schemas.microsoft.com/office/powerpoint/2010/main" val="10819662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t="13501" r="1383" b="5081"/>
          <a:stretch/>
        </p:blipFill>
        <p:spPr>
          <a:xfrm>
            <a:off x="705396" y="2848118"/>
            <a:ext cx="8386354" cy="3892732"/>
          </a:xfrm>
          <a:prstGeom prst="rect">
            <a:avLst/>
          </a:prstGeom>
        </p:spPr>
      </p:pic>
      <p:sp>
        <p:nvSpPr>
          <p:cNvPr id="6" name="TextBox 5"/>
          <p:cNvSpPr txBox="1"/>
          <p:nvPr/>
        </p:nvSpPr>
        <p:spPr>
          <a:xfrm>
            <a:off x="391886" y="149152"/>
            <a:ext cx="10287273" cy="3046988"/>
          </a:xfrm>
          <a:prstGeom prst="rect">
            <a:avLst/>
          </a:prstGeom>
          <a:noFill/>
        </p:spPr>
        <p:txBody>
          <a:bodyPr wrap="square" rtlCol="0">
            <a:spAutoFit/>
          </a:bodyPr>
          <a:lstStyle/>
          <a:p>
            <a:pPr marL="342900" indent="-342900">
              <a:buFont typeface="Arial" panose="020B0604020202020204" pitchFamily="34" charset="0"/>
              <a:buChar char="•"/>
            </a:pPr>
            <a:r>
              <a:rPr lang="en-GB" sz="2400" dirty="0"/>
              <a:t>All text pages look like this on a PC for ‘signed-in educators’</a:t>
            </a:r>
          </a:p>
          <a:p>
            <a:pPr marL="342900" indent="-342900">
              <a:buFont typeface="Arial" panose="020B0604020202020204" pitchFamily="34" charset="0"/>
              <a:buChar char="•"/>
            </a:pPr>
            <a:r>
              <a:rPr lang="en-GB" sz="2400" dirty="0"/>
              <a:t>You have a box of contextual information</a:t>
            </a:r>
          </a:p>
          <a:p>
            <a:pPr marL="342900" indent="-342900">
              <a:buFont typeface="Arial" panose="020B0604020202020204" pitchFamily="34" charset="0"/>
              <a:buChar char="•"/>
            </a:pPr>
            <a:r>
              <a:rPr lang="en-GB" sz="2400" dirty="0"/>
              <a:t>All difficult language is glossed numerically</a:t>
            </a:r>
          </a:p>
          <a:p>
            <a:pPr marL="342900" indent="-342900">
              <a:buFont typeface="Arial" panose="020B0604020202020204" pitchFamily="34" charset="0"/>
              <a:buChar char="•"/>
            </a:pPr>
            <a:r>
              <a:rPr lang="en-GB" sz="2400" dirty="0"/>
              <a:t>There is an option for translation for any EAL children</a:t>
            </a:r>
          </a:p>
          <a:p>
            <a:pPr marL="342900" indent="-342900">
              <a:buFont typeface="Arial" panose="020B0604020202020204" pitchFamily="34" charset="0"/>
              <a:buChar char="•"/>
            </a:pPr>
            <a:r>
              <a:rPr lang="en-GB" sz="2400" dirty="0"/>
              <a:t>There is an answer key </a:t>
            </a:r>
          </a:p>
          <a:p>
            <a:pPr marL="342900" indent="-342900">
              <a:buFont typeface="Arial" panose="020B0604020202020204" pitchFamily="34" charset="0"/>
              <a:buChar char="•"/>
            </a:pPr>
            <a:r>
              <a:rPr lang="en-GB" sz="2400" dirty="0"/>
              <a:t>There is a parent guide which you could copy and paste and email home or put onto Show My Homework or Beehive</a:t>
            </a:r>
          </a:p>
          <a:p>
            <a:pPr marL="342900" indent="-342900">
              <a:buFont typeface="Arial" panose="020B0604020202020204" pitchFamily="34" charset="0"/>
              <a:buChar char="•"/>
            </a:pPr>
            <a:endParaRPr lang="en-GB" sz="2400" dirty="0"/>
          </a:p>
        </p:txBody>
      </p:sp>
      <p:sp>
        <p:nvSpPr>
          <p:cNvPr id="7" name="Oval 6"/>
          <p:cNvSpPr/>
          <p:nvPr/>
        </p:nvSpPr>
        <p:spPr>
          <a:xfrm>
            <a:off x="3239589" y="5381897"/>
            <a:ext cx="1149531" cy="54211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p:cNvPicPr>
            <a:picLocks noChangeAspect="1"/>
          </p:cNvPicPr>
          <p:nvPr/>
        </p:nvPicPr>
        <p:blipFill>
          <a:blip r:embed="rId3"/>
          <a:stretch>
            <a:fillRect/>
          </a:stretch>
        </p:blipFill>
        <p:spPr>
          <a:xfrm>
            <a:off x="6667792" y="3443778"/>
            <a:ext cx="1201016" cy="597460"/>
          </a:xfrm>
          <a:prstGeom prst="rect">
            <a:avLst/>
          </a:prstGeom>
        </p:spPr>
      </p:pic>
      <p:pic>
        <p:nvPicPr>
          <p:cNvPr id="8" name="Picture 7"/>
          <p:cNvPicPr>
            <a:picLocks noChangeAspect="1"/>
          </p:cNvPicPr>
          <p:nvPr/>
        </p:nvPicPr>
        <p:blipFill>
          <a:blip r:embed="rId4"/>
          <a:stretch>
            <a:fillRect/>
          </a:stretch>
        </p:blipFill>
        <p:spPr>
          <a:xfrm>
            <a:off x="4898573" y="2975231"/>
            <a:ext cx="1747294" cy="597460"/>
          </a:xfrm>
          <a:prstGeom prst="rect">
            <a:avLst/>
          </a:prstGeom>
        </p:spPr>
      </p:pic>
    </p:spTree>
    <p:extLst>
      <p:ext uri="{BB962C8B-B14F-4D97-AF65-F5344CB8AC3E}">
        <p14:creationId xmlns:p14="http://schemas.microsoft.com/office/powerpoint/2010/main" val="36397824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18012" y="462660"/>
            <a:ext cx="10287273" cy="830997"/>
          </a:xfrm>
          <a:prstGeom prst="rect">
            <a:avLst/>
          </a:prstGeom>
          <a:noFill/>
        </p:spPr>
        <p:txBody>
          <a:bodyPr wrap="square" rtlCol="0">
            <a:spAutoFit/>
          </a:bodyPr>
          <a:lstStyle/>
          <a:p>
            <a:pPr marL="342900" indent="-342900">
              <a:buFont typeface="Arial" panose="020B0604020202020204" pitchFamily="34" charset="0"/>
              <a:buChar char="•"/>
            </a:pPr>
            <a:r>
              <a:rPr lang="en-GB" sz="2400" dirty="0"/>
              <a:t>This is the copy and paste-able parent guide which looks really helpful given the context of self isolation and parents supporting children</a:t>
            </a:r>
          </a:p>
        </p:txBody>
      </p:sp>
      <p:sp>
        <p:nvSpPr>
          <p:cNvPr id="7" name="Oval 6"/>
          <p:cNvSpPr/>
          <p:nvPr/>
        </p:nvSpPr>
        <p:spPr>
          <a:xfrm>
            <a:off x="3239589" y="5381897"/>
            <a:ext cx="1149531" cy="54211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p:cNvPicPr>
            <a:picLocks noChangeAspect="1"/>
          </p:cNvPicPr>
          <p:nvPr/>
        </p:nvPicPr>
        <p:blipFill rotWithShape="1">
          <a:blip r:embed="rId2"/>
          <a:srcRect l="-175" t="12483" r="2316" b="4993"/>
          <a:stretch/>
        </p:blipFill>
        <p:spPr>
          <a:xfrm>
            <a:off x="746488" y="2103121"/>
            <a:ext cx="9048598" cy="4290076"/>
          </a:xfrm>
          <a:prstGeom prst="rect">
            <a:avLst/>
          </a:prstGeom>
        </p:spPr>
      </p:pic>
    </p:spTree>
    <p:extLst>
      <p:ext uri="{BB962C8B-B14F-4D97-AF65-F5344CB8AC3E}">
        <p14:creationId xmlns:p14="http://schemas.microsoft.com/office/powerpoint/2010/main" val="28798949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1" t="13366" r="1690" b="5007"/>
          <a:stretch/>
        </p:blipFill>
        <p:spPr>
          <a:xfrm>
            <a:off x="613955" y="1593670"/>
            <a:ext cx="9122500" cy="4258492"/>
          </a:xfrm>
          <a:prstGeom prst="rect">
            <a:avLst/>
          </a:prstGeom>
        </p:spPr>
      </p:pic>
      <p:sp>
        <p:nvSpPr>
          <p:cNvPr id="6" name="TextBox 5"/>
          <p:cNvSpPr txBox="1"/>
          <p:nvPr/>
        </p:nvSpPr>
        <p:spPr>
          <a:xfrm>
            <a:off x="418012" y="462660"/>
            <a:ext cx="10287273" cy="461665"/>
          </a:xfrm>
          <a:prstGeom prst="rect">
            <a:avLst/>
          </a:prstGeom>
          <a:noFill/>
        </p:spPr>
        <p:txBody>
          <a:bodyPr wrap="square" rtlCol="0">
            <a:spAutoFit/>
          </a:bodyPr>
          <a:lstStyle/>
          <a:p>
            <a:pPr marL="342900" indent="-342900">
              <a:buFont typeface="Arial" panose="020B0604020202020204" pitchFamily="34" charset="0"/>
              <a:buChar char="•"/>
            </a:pPr>
            <a:r>
              <a:rPr lang="en-GB" sz="2400" dirty="0"/>
              <a:t>Click on ‘assign text’</a:t>
            </a:r>
          </a:p>
        </p:txBody>
      </p:sp>
      <p:sp>
        <p:nvSpPr>
          <p:cNvPr id="7" name="Oval 6"/>
          <p:cNvSpPr/>
          <p:nvPr/>
        </p:nvSpPr>
        <p:spPr>
          <a:xfrm>
            <a:off x="2220686" y="2312126"/>
            <a:ext cx="1149531" cy="54211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7717846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50234"/>
            <a:ext cx="10515600" cy="1325563"/>
          </a:xfrm>
        </p:spPr>
        <p:txBody>
          <a:bodyPr/>
          <a:lstStyle/>
          <a:p>
            <a:r>
              <a:rPr lang="en-GB" dirty="0"/>
              <a:t>1. How to set up an account.</a:t>
            </a:r>
          </a:p>
        </p:txBody>
      </p:sp>
    </p:spTree>
    <p:extLst>
      <p:ext uri="{BB962C8B-B14F-4D97-AF65-F5344CB8AC3E}">
        <p14:creationId xmlns:p14="http://schemas.microsoft.com/office/powerpoint/2010/main" val="37884734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t="13592" r="2040" b="4950"/>
          <a:stretch/>
        </p:blipFill>
        <p:spPr>
          <a:xfrm>
            <a:off x="418012" y="2114818"/>
            <a:ext cx="9810205" cy="4586428"/>
          </a:xfrm>
          <a:prstGeom prst="rect">
            <a:avLst/>
          </a:prstGeom>
        </p:spPr>
      </p:pic>
      <p:sp>
        <p:nvSpPr>
          <p:cNvPr id="6" name="TextBox 5"/>
          <p:cNvSpPr txBox="1"/>
          <p:nvPr/>
        </p:nvSpPr>
        <p:spPr>
          <a:xfrm>
            <a:off x="418012" y="158935"/>
            <a:ext cx="10287273" cy="2308324"/>
          </a:xfrm>
          <a:prstGeom prst="rect">
            <a:avLst/>
          </a:prstGeom>
          <a:noFill/>
        </p:spPr>
        <p:txBody>
          <a:bodyPr wrap="square" rtlCol="0">
            <a:spAutoFit/>
          </a:bodyPr>
          <a:lstStyle/>
          <a:p>
            <a:pPr marL="342900" indent="-342900">
              <a:buFont typeface="Arial" panose="020B0604020202020204" pitchFamily="34" charset="0"/>
              <a:buChar char="•"/>
            </a:pPr>
            <a:r>
              <a:rPr lang="en-GB" sz="2000" dirty="0"/>
              <a:t>Tick the class you are assigning the work to (in this case for me Corona Contingency Year 7 – catchy!)</a:t>
            </a:r>
          </a:p>
          <a:p>
            <a:pPr marL="342900" indent="-342900">
              <a:buFont typeface="Arial" panose="020B0604020202020204" pitchFamily="34" charset="0"/>
              <a:buChar char="•"/>
            </a:pPr>
            <a:r>
              <a:rPr lang="en-GB" sz="2000" dirty="0"/>
              <a:t>Be sure to slide ‘guided reading mode’ to YES</a:t>
            </a:r>
          </a:p>
          <a:p>
            <a:pPr marL="342900" indent="-342900">
              <a:buFont typeface="Arial" panose="020B0604020202020204" pitchFamily="34" charset="0"/>
              <a:buChar char="•"/>
            </a:pPr>
            <a:r>
              <a:rPr lang="en-GB" sz="2000" dirty="0"/>
              <a:t>Enter the due date – there is enough in the unit for these to be dispersed every 2 days and last a fortnight </a:t>
            </a:r>
          </a:p>
          <a:p>
            <a:pPr marL="342900" indent="-342900">
              <a:buFont typeface="Arial" panose="020B0604020202020204" pitchFamily="34" charset="0"/>
              <a:buChar char="•"/>
            </a:pPr>
            <a:r>
              <a:rPr lang="en-GB" sz="2000" dirty="0"/>
              <a:t>Click ‘assign’        </a:t>
            </a:r>
          </a:p>
          <a:p>
            <a:pPr marL="342900" indent="-342900">
              <a:buFont typeface="Arial" panose="020B0604020202020204" pitchFamily="34" charset="0"/>
              <a:buChar char="•"/>
            </a:pPr>
            <a:endParaRPr lang="en-GB" sz="2400" dirty="0"/>
          </a:p>
        </p:txBody>
      </p:sp>
      <p:sp>
        <p:nvSpPr>
          <p:cNvPr id="7" name="Oval 6"/>
          <p:cNvSpPr/>
          <p:nvPr/>
        </p:nvSpPr>
        <p:spPr>
          <a:xfrm>
            <a:off x="3631474" y="3017520"/>
            <a:ext cx="1149531" cy="54211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p:cNvPicPr>
            <a:picLocks noChangeAspect="1"/>
          </p:cNvPicPr>
          <p:nvPr/>
        </p:nvPicPr>
        <p:blipFill>
          <a:blip r:embed="rId3"/>
          <a:stretch>
            <a:fillRect/>
          </a:stretch>
        </p:blipFill>
        <p:spPr>
          <a:xfrm>
            <a:off x="4372085" y="4697813"/>
            <a:ext cx="1401697" cy="597460"/>
          </a:xfrm>
          <a:prstGeom prst="rect">
            <a:avLst/>
          </a:prstGeom>
        </p:spPr>
      </p:pic>
      <p:pic>
        <p:nvPicPr>
          <p:cNvPr id="5" name="Picture 4"/>
          <p:cNvPicPr>
            <a:picLocks noChangeAspect="1"/>
          </p:cNvPicPr>
          <p:nvPr/>
        </p:nvPicPr>
        <p:blipFill>
          <a:blip r:embed="rId3"/>
          <a:stretch>
            <a:fillRect/>
          </a:stretch>
        </p:blipFill>
        <p:spPr>
          <a:xfrm>
            <a:off x="4687580" y="6260540"/>
            <a:ext cx="1271068" cy="597460"/>
          </a:xfrm>
          <a:prstGeom prst="rect">
            <a:avLst/>
          </a:prstGeom>
        </p:spPr>
      </p:pic>
    </p:spTree>
    <p:extLst>
      <p:ext uri="{BB962C8B-B14F-4D97-AF65-F5344CB8AC3E}">
        <p14:creationId xmlns:p14="http://schemas.microsoft.com/office/powerpoint/2010/main" val="11766464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5320" y="1462405"/>
            <a:ext cx="10515600" cy="2325824"/>
          </a:xfrm>
        </p:spPr>
        <p:txBody>
          <a:bodyPr>
            <a:normAutofit fontScale="90000"/>
          </a:bodyPr>
          <a:lstStyle/>
          <a:p>
            <a:br>
              <a:rPr lang="en-GB" dirty="0"/>
            </a:br>
            <a:br>
              <a:rPr lang="en-GB" dirty="0"/>
            </a:br>
            <a:br>
              <a:rPr lang="en-GB" dirty="0"/>
            </a:br>
            <a:br>
              <a:rPr lang="en-GB" dirty="0"/>
            </a:br>
            <a:br>
              <a:rPr lang="en-GB" dirty="0"/>
            </a:br>
            <a:r>
              <a:rPr lang="en-GB" dirty="0"/>
              <a:t>3. Student view. (A quick series of screen shots of what the students will see on their phones as they complete.)</a:t>
            </a:r>
            <a:br>
              <a:rPr lang="en-GB" dirty="0"/>
            </a:br>
            <a:br>
              <a:rPr lang="en-GB" dirty="0"/>
            </a:br>
            <a:r>
              <a:rPr lang="en-GB" dirty="0"/>
              <a:t>The students will log-in by using their user name (they must take note of this when they sign up) and a password that they chose. No other information is stored.</a:t>
            </a:r>
            <a:br>
              <a:rPr lang="en-GB" dirty="0"/>
            </a:br>
            <a:br>
              <a:rPr lang="en-GB" dirty="0"/>
            </a:br>
            <a:r>
              <a:rPr lang="en-GB" dirty="0"/>
              <a:t>If we have the opportunity it might be worth showing these next few slides to the children.</a:t>
            </a:r>
            <a:br>
              <a:rPr lang="en-GB" dirty="0"/>
            </a:br>
            <a:br>
              <a:rPr lang="en-GB" dirty="0"/>
            </a:br>
            <a:endParaRPr lang="en-GB" dirty="0"/>
          </a:p>
        </p:txBody>
      </p:sp>
    </p:spTree>
    <p:extLst>
      <p:ext uri="{BB962C8B-B14F-4D97-AF65-F5344CB8AC3E}">
        <p14:creationId xmlns:p14="http://schemas.microsoft.com/office/powerpoint/2010/main" val="39271777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74165" y="2098122"/>
            <a:ext cx="2672580" cy="4777797"/>
          </a:xfrm>
          <a:prstGeom prst="rect">
            <a:avLst/>
          </a:prstGeom>
        </p:spPr>
      </p:pic>
      <p:sp>
        <p:nvSpPr>
          <p:cNvPr id="6" name="TextBox 5"/>
          <p:cNvSpPr txBox="1"/>
          <p:nvPr/>
        </p:nvSpPr>
        <p:spPr>
          <a:xfrm>
            <a:off x="355351" y="66797"/>
            <a:ext cx="2991394" cy="2031325"/>
          </a:xfrm>
          <a:prstGeom prst="rect">
            <a:avLst/>
          </a:prstGeom>
          <a:noFill/>
        </p:spPr>
        <p:txBody>
          <a:bodyPr wrap="square" rtlCol="0">
            <a:spAutoFit/>
          </a:bodyPr>
          <a:lstStyle/>
          <a:p>
            <a:pPr marL="285750" indent="-285750">
              <a:buFont typeface="Arial" panose="020B0604020202020204" pitchFamily="34" charset="0"/>
              <a:buChar char="•"/>
            </a:pPr>
            <a:r>
              <a:rPr lang="en-GB" dirty="0"/>
              <a:t>Student logs in and immediately sees this page and clicks ‘begin assignment’. They will only have one assignment at a time unless they are behind.</a:t>
            </a:r>
          </a:p>
        </p:txBody>
      </p:sp>
      <p:pic>
        <p:nvPicPr>
          <p:cNvPr id="7" name="Picture 6"/>
          <p:cNvPicPr>
            <a:picLocks noChangeAspect="1"/>
          </p:cNvPicPr>
          <p:nvPr/>
        </p:nvPicPr>
        <p:blipFill rotWithShape="1">
          <a:blip r:embed="rId3"/>
          <a:srcRect r="2807" b="6735"/>
          <a:stretch/>
        </p:blipFill>
        <p:spPr>
          <a:xfrm>
            <a:off x="4117795" y="2003594"/>
            <a:ext cx="2714079" cy="4632337"/>
          </a:xfrm>
          <a:prstGeom prst="rect">
            <a:avLst/>
          </a:prstGeom>
        </p:spPr>
      </p:pic>
      <p:sp>
        <p:nvSpPr>
          <p:cNvPr id="8" name="TextBox 7"/>
          <p:cNvSpPr txBox="1"/>
          <p:nvPr/>
        </p:nvSpPr>
        <p:spPr>
          <a:xfrm>
            <a:off x="4117795" y="66797"/>
            <a:ext cx="2792457" cy="1477328"/>
          </a:xfrm>
          <a:prstGeom prst="rect">
            <a:avLst/>
          </a:prstGeom>
          <a:noFill/>
        </p:spPr>
        <p:txBody>
          <a:bodyPr wrap="square" rtlCol="0">
            <a:spAutoFit/>
          </a:bodyPr>
          <a:lstStyle/>
          <a:p>
            <a:r>
              <a:rPr lang="en-GB" dirty="0"/>
              <a:t>Students see the same overview we have on our educator page. They click on ‘got it’ when they have read it</a:t>
            </a:r>
          </a:p>
        </p:txBody>
      </p:sp>
      <p:pic>
        <p:nvPicPr>
          <p:cNvPr id="9" name="Picture 8"/>
          <p:cNvPicPr>
            <a:picLocks noChangeAspect="1"/>
          </p:cNvPicPr>
          <p:nvPr/>
        </p:nvPicPr>
        <p:blipFill rotWithShape="1">
          <a:blip r:embed="rId4"/>
          <a:srcRect r="1346" b="7154"/>
          <a:stretch/>
        </p:blipFill>
        <p:spPr>
          <a:xfrm>
            <a:off x="7602924" y="1825869"/>
            <a:ext cx="2873487" cy="4810062"/>
          </a:xfrm>
          <a:prstGeom prst="rect">
            <a:avLst/>
          </a:prstGeom>
        </p:spPr>
      </p:pic>
      <p:sp>
        <p:nvSpPr>
          <p:cNvPr id="10" name="TextBox 9"/>
          <p:cNvSpPr txBox="1"/>
          <p:nvPr/>
        </p:nvSpPr>
        <p:spPr>
          <a:xfrm>
            <a:off x="7458891" y="274320"/>
            <a:ext cx="3174275" cy="1477328"/>
          </a:xfrm>
          <a:prstGeom prst="rect">
            <a:avLst/>
          </a:prstGeom>
          <a:noFill/>
        </p:spPr>
        <p:txBody>
          <a:bodyPr wrap="square" rtlCol="0">
            <a:spAutoFit/>
          </a:bodyPr>
          <a:lstStyle/>
          <a:p>
            <a:r>
              <a:rPr lang="en-GB" dirty="0"/>
              <a:t>Students can change the font size, opt to have the text read aloud or opt to read it in translation depending on their need.</a:t>
            </a:r>
          </a:p>
        </p:txBody>
      </p:sp>
    </p:spTree>
    <p:extLst>
      <p:ext uri="{BB962C8B-B14F-4D97-AF65-F5344CB8AC3E}">
        <p14:creationId xmlns:p14="http://schemas.microsoft.com/office/powerpoint/2010/main" val="22535724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t="6167" r="-496"/>
          <a:stretch/>
        </p:blipFill>
        <p:spPr>
          <a:xfrm>
            <a:off x="619259" y="2028647"/>
            <a:ext cx="2800633" cy="4674776"/>
          </a:xfrm>
          <a:prstGeom prst="rect">
            <a:avLst/>
          </a:prstGeom>
        </p:spPr>
      </p:pic>
      <p:sp>
        <p:nvSpPr>
          <p:cNvPr id="5" name="TextBox 4"/>
          <p:cNvSpPr txBox="1"/>
          <p:nvPr/>
        </p:nvSpPr>
        <p:spPr>
          <a:xfrm>
            <a:off x="509451" y="274320"/>
            <a:ext cx="3095898" cy="1754326"/>
          </a:xfrm>
          <a:prstGeom prst="rect">
            <a:avLst/>
          </a:prstGeom>
          <a:noFill/>
        </p:spPr>
        <p:txBody>
          <a:bodyPr wrap="square" rtlCol="0">
            <a:spAutoFit/>
          </a:bodyPr>
          <a:lstStyle/>
          <a:p>
            <a:r>
              <a:rPr lang="en-GB" dirty="0"/>
              <a:t>The ‘guided reading question’ mode means they can’t move on until they have correctly answered ‘understanding’ questions because the rest of the text is blurred.</a:t>
            </a:r>
          </a:p>
        </p:txBody>
      </p:sp>
      <p:pic>
        <p:nvPicPr>
          <p:cNvPr id="6" name="Picture 5"/>
          <p:cNvPicPr>
            <a:picLocks noChangeAspect="1"/>
          </p:cNvPicPr>
          <p:nvPr/>
        </p:nvPicPr>
        <p:blipFill>
          <a:blip r:embed="rId3"/>
          <a:stretch>
            <a:fillRect/>
          </a:stretch>
        </p:blipFill>
        <p:spPr>
          <a:xfrm>
            <a:off x="1041057" y="4880693"/>
            <a:ext cx="1201016" cy="597460"/>
          </a:xfrm>
          <a:prstGeom prst="rect">
            <a:avLst/>
          </a:prstGeom>
        </p:spPr>
      </p:pic>
      <p:pic>
        <p:nvPicPr>
          <p:cNvPr id="7" name="Picture 6"/>
          <p:cNvPicPr>
            <a:picLocks noChangeAspect="1"/>
          </p:cNvPicPr>
          <p:nvPr/>
        </p:nvPicPr>
        <p:blipFill rotWithShape="1">
          <a:blip r:embed="rId4"/>
          <a:srcRect l="-1" t="6284" r="-958"/>
          <a:stretch/>
        </p:blipFill>
        <p:spPr>
          <a:xfrm>
            <a:off x="4026353" y="2028645"/>
            <a:ext cx="2831341" cy="4674777"/>
          </a:xfrm>
          <a:prstGeom prst="rect">
            <a:avLst/>
          </a:prstGeom>
        </p:spPr>
      </p:pic>
      <p:sp>
        <p:nvSpPr>
          <p:cNvPr id="8" name="TextBox 7"/>
          <p:cNvSpPr txBox="1"/>
          <p:nvPr/>
        </p:nvSpPr>
        <p:spPr>
          <a:xfrm>
            <a:off x="4026353" y="274320"/>
            <a:ext cx="2703705" cy="1477328"/>
          </a:xfrm>
          <a:prstGeom prst="rect">
            <a:avLst/>
          </a:prstGeom>
          <a:noFill/>
        </p:spPr>
        <p:txBody>
          <a:bodyPr wrap="square" rtlCol="0">
            <a:spAutoFit/>
          </a:bodyPr>
          <a:lstStyle/>
          <a:p>
            <a:r>
              <a:rPr lang="en-GB" dirty="0"/>
              <a:t>The ‘guided reading question’ is a 4 option MCQ like this. If they get it wrong they are told so, and can try again.</a:t>
            </a:r>
          </a:p>
        </p:txBody>
      </p:sp>
      <p:pic>
        <p:nvPicPr>
          <p:cNvPr id="9" name="Picture 8"/>
          <p:cNvPicPr>
            <a:picLocks noChangeAspect="1"/>
          </p:cNvPicPr>
          <p:nvPr/>
        </p:nvPicPr>
        <p:blipFill rotWithShape="1">
          <a:blip r:embed="rId5"/>
          <a:srcRect t="6140" r="-299"/>
          <a:stretch/>
        </p:blipFill>
        <p:spPr>
          <a:xfrm>
            <a:off x="7735898" y="2054966"/>
            <a:ext cx="2792765" cy="4648456"/>
          </a:xfrm>
          <a:prstGeom prst="rect">
            <a:avLst/>
          </a:prstGeom>
        </p:spPr>
      </p:pic>
      <p:sp>
        <p:nvSpPr>
          <p:cNvPr id="10" name="TextBox 9"/>
          <p:cNvSpPr txBox="1"/>
          <p:nvPr/>
        </p:nvSpPr>
        <p:spPr>
          <a:xfrm>
            <a:off x="7735898" y="274320"/>
            <a:ext cx="2792765" cy="1200329"/>
          </a:xfrm>
          <a:prstGeom prst="rect">
            <a:avLst/>
          </a:prstGeom>
          <a:noFill/>
        </p:spPr>
        <p:txBody>
          <a:bodyPr wrap="square" rtlCol="0">
            <a:spAutoFit/>
          </a:bodyPr>
          <a:lstStyle/>
          <a:p>
            <a:r>
              <a:rPr lang="en-GB" dirty="0"/>
              <a:t>If they get it right, it looks like this and they can scroll back up the question pop up in order to move on.</a:t>
            </a:r>
          </a:p>
        </p:txBody>
      </p:sp>
    </p:spTree>
    <p:extLst>
      <p:ext uri="{BB962C8B-B14F-4D97-AF65-F5344CB8AC3E}">
        <p14:creationId xmlns:p14="http://schemas.microsoft.com/office/powerpoint/2010/main" val="22086311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t="6394" r="229"/>
          <a:stretch/>
        </p:blipFill>
        <p:spPr>
          <a:xfrm>
            <a:off x="407943" y="1813609"/>
            <a:ext cx="2975337" cy="4965142"/>
          </a:xfrm>
          <a:prstGeom prst="rect">
            <a:avLst/>
          </a:prstGeom>
        </p:spPr>
      </p:pic>
      <p:sp>
        <p:nvSpPr>
          <p:cNvPr id="5" name="TextBox 4"/>
          <p:cNvSpPr txBox="1"/>
          <p:nvPr/>
        </p:nvSpPr>
        <p:spPr>
          <a:xfrm>
            <a:off x="407943" y="156754"/>
            <a:ext cx="3066777" cy="1477328"/>
          </a:xfrm>
          <a:prstGeom prst="rect">
            <a:avLst/>
          </a:prstGeom>
          <a:noFill/>
        </p:spPr>
        <p:txBody>
          <a:bodyPr wrap="square" rtlCol="0">
            <a:spAutoFit/>
          </a:bodyPr>
          <a:lstStyle/>
          <a:p>
            <a:r>
              <a:rPr lang="en-GB" dirty="0"/>
              <a:t>After they’ve read the text using the guided reading, they’ll get feedback like the below and can then click ‘begin assessment’</a:t>
            </a:r>
          </a:p>
        </p:txBody>
      </p:sp>
      <p:pic>
        <p:nvPicPr>
          <p:cNvPr id="6" name="Picture 5"/>
          <p:cNvPicPr>
            <a:picLocks noChangeAspect="1"/>
          </p:cNvPicPr>
          <p:nvPr/>
        </p:nvPicPr>
        <p:blipFill rotWithShape="1">
          <a:blip r:embed="rId3"/>
          <a:srcRect t="10794"/>
          <a:stretch/>
        </p:blipFill>
        <p:spPr>
          <a:xfrm>
            <a:off x="7698650" y="1873865"/>
            <a:ext cx="3091270" cy="4904886"/>
          </a:xfrm>
          <a:prstGeom prst="rect">
            <a:avLst/>
          </a:prstGeom>
        </p:spPr>
      </p:pic>
      <p:pic>
        <p:nvPicPr>
          <p:cNvPr id="7" name="Picture 6"/>
          <p:cNvPicPr>
            <a:picLocks noChangeAspect="1"/>
          </p:cNvPicPr>
          <p:nvPr/>
        </p:nvPicPr>
        <p:blipFill rotWithShape="1">
          <a:blip r:embed="rId4"/>
          <a:srcRect t="5729"/>
          <a:stretch/>
        </p:blipFill>
        <p:spPr>
          <a:xfrm>
            <a:off x="4054113" y="1792549"/>
            <a:ext cx="2973704" cy="4986202"/>
          </a:xfrm>
          <a:prstGeom prst="rect">
            <a:avLst/>
          </a:prstGeom>
        </p:spPr>
      </p:pic>
      <p:sp>
        <p:nvSpPr>
          <p:cNvPr id="8" name="TextBox 7"/>
          <p:cNvSpPr txBox="1"/>
          <p:nvPr/>
        </p:nvSpPr>
        <p:spPr>
          <a:xfrm>
            <a:off x="3840480" y="38223"/>
            <a:ext cx="3657600" cy="1754326"/>
          </a:xfrm>
          <a:prstGeom prst="rect">
            <a:avLst/>
          </a:prstGeom>
          <a:noFill/>
        </p:spPr>
        <p:txBody>
          <a:bodyPr wrap="square" rtlCol="0">
            <a:spAutoFit/>
          </a:bodyPr>
          <a:lstStyle/>
          <a:p>
            <a:r>
              <a:rPr lang="en-GB" dirty="0"/>
              <a:t>The assessment questions are MCQ but they are ‘smart’ in that if they have two parts and the first one is wrong, they can’t get the second right. Sometimes they have to type in an answer.</a:t>
            </a:r>
          </a:p>
        </p:txBody>
      </p:sp>
      <p:sp>
        <p:nvSpPr>
          <p:cNvPr id="9" name="TextBox 8"/>
          <p:cNvSpPr txBox="1"/>
          <p:nvPr/>
        </p:nvSpPr>
        <p:spPr>
          <a:xfrm>
            <a:off x="7798526" y="156754"/>
            <a:ext cx="2991394" cy="1200329"/>
          </a:xfrm>
          <a:prstGeom prst="rect">
            <a:avLst/>
          </a:prstGeom>
          <a:noFill/>
        </p:spPr>
        <p:txBody>
          <a:bodyPr wrap="square" rtlCol="0">
            <a:spAutoFit/>
          </a:bodyPr>
          <a:lstStyle/>
          <a:p>
            <a:r>
              <a:rPr lang="en-GB" dirty="0"/>
              <a:t>When finished they can ‘submit’ or ‘go back’ and check. Once submitted it comes to you.</a:t>
            </a:r>
          </a:p>
        </p:txBody>
      </p:sp>
    </p:spTree>
    <p:extLst>
      <p:ext uri="{BB962C8B-B14F-4D97-AF65-F5344CB8AC3E}">
        <p14:creationId xmlns:p14="http://schemas.microsoft.com/office/powerpoint/2010/main" val="27630785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27274"/>
            <a:ext cx="10515600" cy="1325563"/>
          </a:xfrm>
        </p:spPr>
        <p:txBody>
          <a:bodyPr/>
          <a:lstStyle/>
          <a:p>
            <a:r>
              <a:rPr lang="en-GB" dirty="0"/>
              <a:t>4. Back to teacher view now and how to ‘mark’ and check the assessments.</a:t>
            </a:r>
          </a:p>
        </p:txBody>
      </p:sp>
    </p:spTree>
    <p:extLst>
      <p:ext uri="{BB962C8B-B14F-4D97-AF65-F5344CB8AC3E}">
        <p14:creationId xmlns:p14="http://schemas.microsoft.com/office/powerpoint/2010/main" val="6607732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t="13694" r="1307" b="6063"/>
          <a:stretch/>
        </p:blipFill>
        <p:spPr>
          <a:xfrm>
            <a:off x="635454" y="2168434"/>
            <a:ext cx="8887369" cy="4062549"/>
          </a:xfrm>
          <a:prstGeom prst="rect">
            <a:avLst/>
          </a:prstGeom>
        </p:spPr>
      </p:pic>
      <p:sp>
        <p:nvSpPr>
          <p:cNvPr id="5" name="TextBox 4"/>
          <p:cNvSpPr txBox="1"/>
          <p:nvPr/>
        </p:nvSpPr>
        <p:spPr>
          <a:xfrm>
            <a:off x="635454" y="444137"/>
            <a:ext cx="9200877" cy="1200329"/>
          </a:xfrm>
          <a:prstGeom prst="rect">
            <a:avLst/>
          </a:prstGeom>
          <a:noFill/>
        </p:spPr>
        <p:txBody>
          <a:bodyPr wrap="square" rtlCol="0">
            <a:spAutoFit/>
          </a:bodyPr>
          <a:lstStyle/>
          <a:p>
            <a:pPr marL="285750" indent="-285750">
              <a:buFont typeface="Arial" panose="020B0604020202020204" pitchFamily="34" charset="0"/>
              <a:buChar char="•"/>
            </a:pPr>
            <a:r>
              <a:rPr lang="en-GB" sz="2400" dirty="0"/>
              <a:t>Your notifications will tell you when you have assignments to grade  but you can also click on the assignments tab and go from there.</a:t>
            </a:r>
          </a:p>
          <a:p>
            <a:pPr marL="285750" indent="-285750">
              <a:buFont typeface="Arial" panose="020B0604020202020204" pitchFamily="34" charset="0"/>
              <a:buChar char="•"/>
            </a:pPr>
            <a:r>
              <a:rPr lang="en-GB" sz="2400" dirty="0"/>
              <a:t>Click on the assignment you want to grade.</a:t>
            </a:r>
          </a:p>
        </p:txBody>
      </p:sp>
      <p:pic>
        <p:nvPicPr>
          <p:cNvPr id="6" name="Picture 5"/>
          <p:cNvPicPr>
            <a:picLocks noChangeAspect="1"/>
          </p:cNvPicPr>
          <p:nvPr/>
        </p:nvPicPr>
        <p:blipFill>
          <a:blip r:embed="rId3"/>
          <a:stretch>
            <a:fillRect/>
          </a:stretch>
        </p:blipFill>
        <p:spPr>
          <a:xfrm>
            <a:off x="7833744" y="2006864"/>
            <a:ext cx="1201016" cy="597460"/>
          </a:xfrm>
          <a:prstGeom prst="rect">
            <a:avLst/>
          </a:prstGeom>
        </p:spPr>
      </p:pic>
      <p:pic>
        <p:nvPicPr>
          <p:cNvPr id="7" name="Picture 6"/>
          <p:cNvPicPr>
            <a:picLocks noChangeAspect="1"/>
          </p:cNvPicPr>
          <p:nvPr/>
        </p:nvPicPr>
        <p:blipFill>
          <a:blip r:embed="rId3"/>
          <a:stretch>
            <a:fillRect/>
          </a:stretch>
        </p:blipFill>
        <p:spPr>
          <a:xfrm>
            <a:off x="3033583" y="2305594"/>
            <a:ext cx="1201016" cy="597460"/>
          </a:xfrm>
          <a:prstGeom prst="rect">
            <a:avLst/>
          </a:prstGeom>
        </p:spPr>
      </p:pic>
    </p:spTree>
    <p:extLst>
      <p:ext uri="{BB962C8B-B14F-4D97-AF65-F5344CB8AC3E}">
        <p14:creationId xmlns:p14="http://schemas.microsoft.com/office/powerpoint/2010/main" val="29352501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t="13477" r="1188" b="5265"/>
          <a:stretch/>
        </p:blipFill>
        <p:spPr>
          <a:xfrm>
            <a:off x="530950" y="2213312"/>
            <a:ext cx="9775643" cy="4519749"/>
          </a:xfrm>
          <a:prstGeom prst="rect">
            <a:avLst/>
          </a:prstGeom>
        </p:spPr>
      </p:pic>
      <p:sp>
        <p:nvSpPr>
          <p:cNvPr id="5" name="TextBox 4"/>
          <p:cNvSpPr txBox="1"/>
          <p:nvPr/>
        </p:nvSpPr>
        <p:spPr>
          <a:xfrm>
            <a:off x="635454" y="274320"/>
            <a:ext cx="10311220" cy="1938992"/>
          </a:xfrm>
          <a:prstGeom prst="rect">
            <a:avLst/>
          </a:prstGeom>
          <a:noFill/>
        </p:spPr>
        <p:txBody>
          <a:bodyPr wrap="square" rtlCol="0">
            <a:spAutoFit/>
          </a:bodyPr>
          <a:lstStyle/>
          <a:p>
            <a:pPr marL="285750" indent="-285750">
              <a:buFont typeface="Arial" panose="020B0604020202020204" pitchFamily="34" charset="0"/>
              <a:buChar char="•"/>
            </a:pPr>
            <a:r>
              <a:rPr lang="en-GB" sz="2400" dirty="0"/>
              <a:t>The assignments page will give you some stats on how the class has performed as a whole, and if you scroll down how they have performed individually.</a:t>
            </a:r>
          </a:p>
          <a:p>
            <a:pPr marL="285750" indent="-285750">
              <a:buFont typeface="Arial" panose="020B0604020202020204" pitchFamily="34" charset="0"/>
              <a:buChar char="•"/>
            </a:pPr>
            <a:r>
              <a:rPr lang="en-GB" sz="2400" dirty="0"/>
              <a:t>Click on ‘take a tour’ and it will explain all the functionality you have available in terms of class data.</a:t>
            </a:r>
          </a:p>
          <a:p>
            <a:pPr marL="285750" indent="-285750">
              <a:buFont typeface="Arial" panose="020B0604020202020204" pitchFamily="34" charset="0"/>
              <a:buChar char="•"/>
            </a:pPr>
            <a:r>
              <a:rPr lang="en-GB" sz="2400" dirty="0"/>
              <a:t>Click on ‘grading page’ to assess the children’s work</a:t>
            </a:r>
          </a:p>
        </p:txBody>
      </p:sp>
      <p:pic>
        <p:nvPicPr>
          <p:cNvPr id="6" name="Picture 5"/>
          <p:cNvPicPr>
            <a:picLocks noChangeAspect="1"/>
          </p:cNvPicPr>
          <p:nvPr/>
        </p:nvPicPr>
        <p:blipFill>
          <a:blip r:embed="rId3"/>
          <a:stretch>
            <a:fillRect/>
          </a:stretch>
        </p:blipFill>
        <p:spPr>
          <a:xfrm>
            <a:off x="8570000" y="2803698"/>
            <a:ext cx="1201016" cy="597460"/>
          </a:xfrm>
          <a:prstGeom prst="rect">
            <a:avLst/>
          </a:prstGeom>
        </p:spPr>
      </p:pic>
      <p:pic>
        <p:nvPicPr>
          <p:cNvPr id="7" name="Picture 6"/>
          <p:cNvPicPr>
            <a:picLocks noChangeAspect="1"/>
          </p:cNvPicPr>
          <p:nvPr/>
        </p:nvPicPr>
        <p:blipFill>
          <a:blip r:embed="rId3"/>
          <a:stretch>
            <a:fillRect/>
          </a:stretch>
        </p:blipFill>
        <p:spPr>
          <a:xfrm>
            <a:off x="1087217" y="3102428"/>
            <a:ext cx="1201016" cy="597460"/>
          </a:xfrm>
          <a:prstGeom prst="rect">
            <a:avLst/>
          </a:prstGeom>
        </p:spPr>
      </p:pic>
    </p:spTree>
    <p:extLst>
      <p:ext uri="{BB962C8B-B14F-4D97-AF65-F5344CB8AC3E}">
        <p14:creationId xmlns:p14="http://schemas.microsoft.com/office/powerpoint/2010/main" val="32486712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t="13832" r="1086" b="4952"/>
          <a:stretch/>
        </p:blipFill>
        <p:spPr>
          <a:xfrm>
            <a:off x="635454" y="2024743"/>
            <a:ext cx="9592763" cy="4428308"/>
          </a:xfrm>
          <a:prstGeom prst="rect">
            <a:avLst/>
          </a:prstGeom>
        </p:spPr>
      </p:pic>
      <p:sp>
        <p:nvSpPr>
          <p:cNvPr id="5" name="TextBox 4"/>
          <p:cNvSpPr txBox="1"/>
          <p:nvPr/>
        </p:nvSpPr>
        <p:spPr>
          <a:xfrm>
            <a:off x="635454" y="274320"/>
            <a:ext cx="10311220" cy="1938992"/>
          </a:xfrm>
          <a:prstGeom prst="rect">
            <a:avLst/>
          </a:prstGeom>
          <a:noFill/>
        </p:spPr>
        <p:txBody>
          <a:bodyPr wrap="square" rtlCol="0">
            <a:spAutoFit/>
          </a:bodyPr>
          <a:lstStyle/>
          <a:p>
            <a:pPr marL="285750" indent="-285750">
              <a:buFont typeface="Arial" panose="020B0604020202020204" pitchFamily="34" charset="0"/>
              <a:buChar char="•"/>
            </a:pPr>
            <a:r>
              <a:rPr lang="en-GB" sz="2400" dirty="0"/>
              <a:t>The grading page looks like this. You click on the question to see the individual marks.</a:t>
            </a:r>
          </a:p>
          <a:p>
            <a:pPr marL="285750" indent="-285750">
              <a:buFont typeface="Arial" panose="020B0604020202020204" pitchFamily="34" charset="0"/>
              <a:buChar char="•"/>
            </a:pPr>
            <a:r>
              <a:rPr lang="en-GB" sz="2400" dirty="0"/>
              <a:t>This assessment is entirely MCQ assessed so there is no need for any grading and this page is just for information only. </a:t>
            </a:r>
          </a:p>
          <a:p>
            <a:pPr marL="285750" indent="-285750">
              <a:buFont typeface="Arial" panose="020B0604020202020204" pitchFamily="34" charset="0"/>
              <a:buChar char="•"/>
            </a:pPr>
            <a:endParaRPr lang="en-GB" sz="2400" dirty="0"/>
          </a:p>
        </p:txBody>
      </p:sp>
      <p:pic>
        <p:nvPicPr>
          <p:cNvPr id="6" name="Picture 5"/>
          <p:cNvPicPr>
            <a:picLocks noChangeAspect="1"/>
          </p:cNvPicPr>
          <p:nvPr/>
        </p:nvPicPr>
        <p:blipFill>
          <a:blip r:embed="rId3"/>
          <a:stretch>
            <a:fillRect/>
          </a:stretch>
        </p:blipFill>
        <p:spPr>
          <a:xfrm>
            <a:off x="5791064" y="3300087"/>
            <a:ext cx="1201016" cy="597460"/>
          </a:xfrm>
          <a:prstGeom prst="rect">
            <a:avLst/>
          </a:prstGeom>
        </p:spPr>
      </p:pic>
    </p:spTree>
    <p:extLst>
      <p:ext uri="{BB962C8B-B14F-4D97-AF65-F5344CB8AC3E}">
        <p14:creationId xmlns:p14="http://schemas.microsoft.com/office/powerpoint/2010/main" val="2088241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1" t="13500" r="1734" b="5748"/>
          <a:stretch/>
        </p:blipFill>
        <p:spPr>
          <a:xfrm>
            <a:off x="517887" y="2118592"/>
            <a:ext cx="9409884" cy="4347523"/>
          </a:xfrm>
          <a:prstGeom prst="rect">
            <a:avLst/>
          </a:prstGeom>
        </p:spPr>
      </p:pic>
      <p:sp>
        <p:nvSpPr>
          <p:cNvPr id="5" name="TextBox 4"/>
          <p:cNvSpPr txBox="1"/>
          <p:nvPr/>
        </p:nvSpPr>
        <p:spPr>
          <a:xfrm>
            <a:off x="635454" y="274320"/>
            <a:ext cx="10311220" cy="1200329"/>
          </a:xfrm>
          <a:prstGeom prst="rect">
            <a:avLst/>
          </a:prstGeom>
          <a:noFill/>
        </p:spPr>
        <p:txBody>
          <a:bodyPr wrap="square" rtlCol="0">
            <a:spAutoFit/>
          </a:bodyPr>
          <a:lstStyle/>
          <a:p>
            <a:pPr marL="285750" indent="-285750">
              <a:buFont typeface="Arial" panose="020B0604020202020204" pitchFamily="34" charset="0"/>
              <a:buChar char="•"/>
            </a:pPr>
            <a:r>
              <a:rPr lang="en-GB" sz="2400" dirty="0"/>
              <a:t>For the purposes of demonstrating grading, this page shows my Y13 classes.</a:t>
            </a:r>
          </a:p>
          <a:p>
            <a:pPr marL="285750" indent="-285750">
              <a:buFont typeface="Arial" panose="020B0604020202020204" pitchFamily="34" charset="0"/>
              <a:buChar char="•"/>
            </a:pPr>
            <a:r>
              <a:rPr lang="en-GB" sz="2400" dirty="0"/>
              <a:t>You can click on the grading page icon or click on ‘go to grading’ – both take you to the same page.</a:t>
            </a:r>
          </a:p>
        </p:txBody>
      </p:sp>
      <p:sp>
        <p:nvSpPr>
          <p:cNvPr id="7" name="Oval 6"/>
          <p:cNvSpPr/>
          <p:nvPr/>
        </p:nvSpPr>
        <p:spPr>
          <a:xfrm>
            <a:off x="4271554" y="3540034"/>
            <a:ext cx="770709" cy="483326"/>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p:cNvPicPr>
            <a:picLocks noChangeAspect="1"/>
          </p:cNvPicPr>
          <p:nvPr/>
        </p:nvPicPr>
        <p:blipFill>
          <a:blip r:embed="rId3"/>
          <a:stretch>
            <a:fillRect/>
          </a:stretch>
        </p:blipFill>
        <p:spPr>
          <a:xfrm>
            <a:off x="3818204" y="4174787"/>
            <a:ext cx="1289373" cy="499915"/>
          </a:xfrm>
          <a:prstGeom prst="rect">
            <a:avLst/>
          </a:prstGeom>
        </p:spPr>
      </p:pic>
    </p:spTree>
    <p:extLst>
      <p:ext uri="{BB962C8B-B14F-4D97-AF65-F5344CB8AC3E}">
        <p14:creationId xmlns:p14="http://schemas.microsoft.com/office/powerpoint/2010/main" val="4391433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GB" dirty="0"/>
          </a:p>
        </p:txBody>
      </p:sp>
      <p:pic>
        <p:nvPicPr>
          <p:cNvPr id="4" name="Picture 3"/>
          <p:cNvPicPr>
            <a:picLocks noChangeAspect="1"/>
          </p:cNvPicPr>
          <p:nvPr/>
        </p:nvPicPr>
        <p:blipFill rotWithShape="1">
          <a:blip r:embed="rId2"/>
          <a:srcRect t="13125" r="1768" b="6364"/>
          <a:stretch/>
        </p:blipFill>
        <p:spPr>
          <a:xfrm>
            <a:off x="838200" y="1825625"/>
            <a:ext cx="10389599" cy="4787538"/>
          </a:xfrm>
          <a:prstGeom prst="rect">
            <a:avLst/>
          </a:prstGeom>
        </p:spPr>
      </p:pic>
      <p:sp>
        <p:nvSpPr>
          <p:cNvPr id="6" name="TextBox 5"/>
          <p:cNvSpPr txBox="1"/>
          <p:nvPr/>
        </p:nvSpPr>
        <p:spPr>
          <a:xfrm>
            <a:off x="940526" y="378823"/>
            <a:ext cx="10287273" cy="1200329"/>
          </a:xfrm>
          <a:prstGeom prst="rect">
            <a:avLst/>
          </a:prstGeom>
          <a:noFill/>
        </p:spPr>
        <p:txBody>
          <a:bodyPr wrap="square" rtlCol="0">
            <a:spAutoFit/>
          </a:bodyPr>
          <a:lstStyle/>
          <a:p>
            <a:pPr marL="342900" indent="-342900">
              <a:buFont typeface="Arial" panose="020B0604020202020204" pitchFamily="34" charset="0"/>
              <a:buChar char="•"/>
            </a:pPr>
            <a:r>
              <a:rPr lang="en-GB" sz="2400" dirty="0"/>
              <a:t>Go to commonlit.org/</a:t>
            </a:r>
            <a:r>
              <a:rPr lang="en-GB" sz="2400" dirty="0" err="1"/>
              <a:t>en</a:t>
            </a:r>
            <a:r>
              <a:rPr lang="en-GB" sz="2400" dirty="0"/>
              <a:t>/library</a:t>
            </a:r>
          </a:p>
          <a:p>
            <a:pPr marL="342900" indent="-342900">
              <a:buFont typeface="Arial" panose="020B0604020202020204" pitchFamily="34" charset="0"/>
              <a:buChar char="•"/>
            </a:pPr>
            <a:r>
              <a:rPr lang="en-GB" sz="2400" dirty="0"/>
              <a:t>Click on sign up</a:t>
            </a:r>
          </a:p>
          <a:p>
            <a:endParaRPr lang="en-GB" sz="2400" dirty="0"/>
          </a:p>
        </p:txBody>
      </p:sp>
      <p:sp>
        <p:nvSpPr>
          <p:cNvPr id="7" name="Oval 6"/>
          <p:cNvSpPr/>
          <p:nvPr/>
        </p:nvSpPr>
        <p:spPr>
          <a:xfrm>
            <a:off x="9901646" y="1579152"/>
            <a:ext cx="1763486" cy="122936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1268811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t="13321" r="1429" b="4378"/>
          <a:stretch/>
        </p:blipFill>
        <p:spPr>
          <a:xfrm>
            <a:off x="753311" y="2259564"/>
            <a:ext cx="9461844" cy="4441682"/>
          </a:xfrm>
          <a:prstGeom prst="rect">
            <a:avLst/>
          </a:prstGeom>
        </p:spPr>
      </p:pic>
      <p:sp>
        <p:nvSpPr>
          <p:cNvPr id="5" name="TextBox 4"/>
          <p:cNvSpPr txBox="1"/>
          <p:nvPr/>
        </p:nvSpPr>
        <p:spPr>
          <a:xfrm>
            <a:off x="635454" y="274320"/>
            <a:ext cx="10311220" cy="1200329"/>
          </a:xfrm>
          <a:prstGeom prst="rect">
            <a:avLst/>
          </a:prstGeom>
          <a:noFill/>
        </p:spPr>
        <p:txBody>
          <a:bodyPr wrap="square" rtlCol="0">
            <a:spAutoFit/>
          </a:bodyPr>
          <a:lstStyle/>
          <a:p>
            <a:pPr marL="285750" indent="-285750">
              <a:buFont typeface="Arial" panose="020B0604020202020204" pitchFamily="34" charset="0"/>
              <a:buChar char="•"/>
            </a:pPr>
            <a:r>
              <a:rPr lang="en-GB" sz="2400" dirty="0"/>
              <a:t>The short answer question that needs grading will be highlighted brown.</a:t>
            </a:r>
          </a:p>
          <a:p>
            <a:pPr marL="285750" indent="-285750">
              <a:buFont typeface="Arial" panose="020B0604020202020204" pitchFamily="34" charset="0"/>
              <a:buChar char="•"/>
            </a:pPr>
            <a:r>
              <a:rPr lang="en-GB" sz="2400" dirty="0"/>
              <a:t>You will be given an exemplary response which will give you an idea of what a full mark response would look like.</a:t>
            </a:r>
          </a:p>
        </p:txBody>
      </p:sp>
      <p:pic>
        <p:nvPicPr>
          <p:cNvPr id="8" name="Picture 7"/>
          <p:cNvPicPr>
            <a:picLocks noChangeAspect="1"/>
          </p:cNvPicPr>
          <p:nvPr/>
        </p:nvPicPr>
        <p:blipFill>
          <a:blip r:embed="rId3"/>
          <a:stretch>
            <a:fillRect/>
          </a:stretch>
        </p:blipFill>
        <p:spPr>
          <a:xfrm>
            <a:off x="5791064" y="4370730"/>
            <a:ext cx="1289373" cy="499915"/>
          </a:xfrm>
          <a:prstGeom prst="rect">
            <a:avLst/>
          </a:prstGeom>
        </p:spPr>
      </p:pic>
    </p:spTree>
    <p:extLst>
      <p:ext uri="{BB962C8B-B14F-4D97-AF65-F5344CB8AC3E}">
        <p14:creationId xmlns:p14="http://schemas.microsoft.com/office/powerpoint/2010/main" val="16470583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t="13036" r="1215" b="5373"/>
          <a:stretch/>
        </p:blipFill>
        <p:spPr>
          <a:xfrm>
            <a:off x="635454" y="2213312"/>
            <a:ext cx="9540512" cy="4430256"/>
          </a:xfrm>
          <a:prstGeom prst="rect">
            <a:avLst/>
          </a:prstGeom>
        </p:spPr>
      </p:pic>
      <p:sp>
        <p:nvSpPr>
          <p:cNvPr id="5" name="TextBox 4"/>
          <p:cNvSpPr txBox="1"/>
          <p:nvPr/>
        </p:nvSpPr>
        <p:spPr>
          <a:xfrm>
            <a:off x="635454" y="274320"/>
            <a:ext cx="10311220" cy="1938992"/>
          </a:xfrm>
          <a:prstGeom prst="rect">
            <a:avLst/>
          </a:prstGeom>
          <a:noFill/>
        </p:spPr>
        <p:txBody>
          <a:bodyPr wrap="square" rtlCol="0">
            <a:spAutoFit/>
          </a:bodyPr>
          <a:lstStyle/>
          <a:p>
            <a:pPr marL="285750" indent="-285750">
              <a:buFont typeface="Arial" panose="020B0604020202020204" pitchFamily="34" charset="0"/>
              <a:buChar char="•"/>
            </a:pPr>
            <a:r>
              <a:rPr lang="en-GB" sz="2400" dirty="0"/>
              <a:t>Scroll down and you’ll see the response that needs grading as it will say ‘assign score’.</a:t>
            </a:r>
          </a:p>
          <a:p>
            <a:pPr marL="285750" indent="-285750">
              <a:buFont typeface="Arial" panose="020B0604020202020204" pitchFamily="34" charset="0"/>
              <a:buChar char="•"/>
            </a:pPr>
            <a:r>
              <a:rPr lang="en-GB" sz="2400" dirty="0"/>
              <a:t>Read the response and then click on ‘assign score’</a:t>
            </a:r>
          </a:p>
          <a:p>
            <a:r>
              <a:rPr lang="en-GB" sz="2400" dirty="0"/>
              <a:t>* I’ve clicked on ‘hide names’ here for the sake of my real students but you obviously won’t need to do that while grading.</a:t>
            </a:r>
          </a:p>
        </p:txBody>
      </p:sp>
      <p:pic>
        <p:nvPicPr>
          <p:cNvPr id="8" name="Picture 7"/>
          <p:cNvPicPr>
            <a:picLocks noChangeAspect="1"/>
          </p:cNvPicPr>
          <p:nvPr/>
        </p:nvPicPr>
        <p:blipFill>
          <a:blip r:embed="rId3"/>
          <a:stretch>
            <a:fillRect/>
          </a:stretch>
        </p:blipFill>
        <p:spPr>
          <a:xfrm>
            <a:off x="8508139" y="3221198"/>
            <a:ext cx="1289373" cy="499915"/>
          </a:xfrm>
          <a:prstGeom prst="rect">
            <a:avLst/>
          </a:prstGeom>
        </p:spPr>
      </p:pic>
    </p:spTree>
    <p:extLst>
      <p:ext uri="{BB962C8B-B14F-4D97-AF65-F5344CB8AC3E}">
        <p14:creationId xmlns:p14="http://schemas.microsoft.com/office/powerpoint/2010/main" val="377719233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1" t="14019" r="2772" b="4785"/>
          <a:stretch/>
        </p:blipFill>
        <p:spPr>
          <a:xfrm>
            <a:off x="844459" y="2194392"/>
            <a:ext cx="9070250" cy="4258660"/>
          </a:xfrm>
          <a:prstGeom prst="rect">
            <a:avLst/>
          </a:prstGeom>
        </p:spPr>
      </p:pic>
      <p:sp>
        <p:nvSpPr>
          <p:cNvPr id="6" name="TextBox 5"/>
          <p:cNvSpPr txBox="1"/>
          <p:nvPr/>
        </p:nvSpPr>
        <p:spPr>
          <a:xfrm>
            <a:off x="404949" y="182880"/>
            <a:ext cx="10149840" cy="1569660"/>
          </a:xfrm>
          <a:prstGeom prst="rect">
            <a:avLst/>
          </a:prstGeom>
          <a:noFill/>
        </p:spPr>
        <p:txBody>
          <a:bodyPr wrap="square" rtlCol="0">
            <a:spAutoFit/>
          </a:bodyPr>
          <a:lstStyle/>
          <a:p>
            <a:pPr marL="342900" indent="-342900">
              <a:buFont typeface="Arial" panose="020B0604020202020204" pitchFamily="34" charset="0"/>
              <a:buChar char="•"/>
            </a:pPr>
            <a:r>
              <a:rPr lang="en-GB" sz="2400" dirty="0"/>
              <a:t>After clicking assign text, you’ll get the following drop down box. Read the response and decide on an appropriate mark of 0 – 4 with 4 exceeding expectations. </a:t>
            </a:r>
          </a:p>
          <a:p>
            <a:pPr marL="342900" indent="-342900">
              <a:buFont typeface="Arial" panose="020B0604020202020204" pitchFamily="34" charset="0"/>
              <a:buChar char="•"/>
            </a:pPr>
            <a:r>
              <a:rPr lang="en-GB" sz="2400" dirty="0"/>
              <a:t>You can type in comments to the student if you wish to.</a:t>
            </a:r>
          </a:p>
        </p:txBody>
      </p:sp>
    </p:spTree>
    <p:extLst>
      <p:ext uri="{BB962C8B-B14F-4D97-AF65-F5344CB8AC3E}">
        <p14:creationId xmlns:p14="http://schemas.microsoft.com/office/powerpoint/2010/main" val="41288895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t="13855" r="1321" b="4699"/>
          <a:stretch/>
        </p:blipFill>
        <p:spPr>
          <a:xfrm>
            <a:off x="622391" y="2351314"/>
            <a:ext cx="9205117" cy="4271555"/>
          </a:xfrm>
          <a:prstGeom prst="rect">
            <a:avLst/>
          </a:prstGeom>
        </p:spPr>
      </p:pic>
      <p:sp>
        <p:nvSpPr>
          <p:cNvPr id="6" name="TextBox 5"/>
          <p:cNvSpPr txBox="1"/>
          <p:nvPr/>
        </p:nvSpPr>
        <p:spPr>
          <a:xfrm>
            <a:off x="404949" y="182880"/>
            <a:ext cx="10149840" cy="1569660"/>
          </a:xfrm>
          <a:prstGeom prst="rect">
            <a:avLst/>
          </a:prstGeom>
          <a:noFill/>
        </p:spPr>
        <p:txBody>
          <a:bodyPr wrap="square" rtlCol="0">
            <a:spAutoFit/>
          </a:bodyPr>
          <a:lstStyle/>
          <a:p>
            <a:pPr marL="342900" indent="-342900">
              <a:buFont typeface="Arial" panose="020B0604020202020204" pitchFamily="34" charset="0"/>
              <a:buChar char="•"/>
            </a:pPr>
            <a:r>
              <a:rPr lang="en-GB" sz="2400" dirty="0"/>
              <a:t>When all/most students have completed the assignment or when the deadline has been reached click on the ‘release results’ icon and the children will get a notification that their feedback has been sent.</a:t>
            </a:r>
          </a:p>
          <a:p>
            <a:pPr marL="342900" indent="-342900">
              <a:buFont typeface="Arial" panose="020B0604020202020204" pitchFamily="34" charset="0"/>
              <a:buChar char="•"/>
            </a:pPr>
            <a:r>
              <a:rPr lang="en-GB" sz="2400" dirty="0"/>
              <a:t>Any submitted after this point will get feedback immediately.</a:t>
            </a:r>
          </a:p>
        </p:txBody>
      </p:sp>
      <p:pic>
        <p:nvPicPr>
          <p:cNvPr id="5" name="Picture 4"/>
          <p:cNvPicPr>
            <a:picLocks noChangeAspect="1"/>
          </p:cNvPicPr>
          <p:nvPr/>
        </p:nvPicPr>
        <p:blipFill>
          <a:blip r:embed="rId3"/>
          <a:stretch>
            <a:fillRect/>
          </a:stretch>
        </p:blipFill>
        <p:spPr>
          <a:xfrm>
            <a:off x="5261704" y="4062549"/>
            <a:ext cx="991580" cy="385353"/>
          </a:xfrm>
          <a:prstGeom prst="rect">
            <a:avLst/>
          </a:prstGeom>
        </p:spPr>
      </p:pic>
    </p:spTree>
    <p:extLst>
      <p:ext uri="{BB962C8B-B14F-4D97-AF65-F5344CB8AC3E}">
        <p14:creationId xmlns:p14="http://schemas.microsoft.com/office/powerpoint/2010/main" val="22000360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771233" y="2607621"/>
            <a:ext cx="8010838" cy="3706689"/>
          </a:xfrm>
          <a:prstGeom prst="rect">
            <a:avLst/>
          </a:prstGeom>
        </p:spPr>
      </p:pic>
      <p:sp>
        <p:nvSpPr>
          <p:cNvPr id="6" name="TextBox 5"/>
          <p:cNvSpPr txBox="1"/>
          <p:nvPr/>
        </p:nvSpPr>
        <p:spPr>
          <a:xfrm>
            <a:off x="771233" y="299297"/>
            <a:ext cx="9862457" cy="2308324"/>
          </a:xfrm>
          <a:prstGeom prst="rect">
            <a:avLst/>
          </a:prstGeom>
          <a:noFill/>
        </p:spPr>
        <p:txBody>
          <a:bodyPr wrap="square" rtlCol="0">
            <a:spAutoFit/>
          </a:bodyPr>
          <a:lstStyle/>
          <a:p>
            <a:pPr marL="342900" indent="-342900">
              <a:buFont typeface="Arial" panose="020B0604020202020204" pitchFamily="34" charset="0"/>
              <a:buChar char="•"/>
            </a:pPr>
            <a:r>
              <a:rPr lang="en-GB" sz="2400" dirty="0"/>
              <a:t>Every couple of days you can submit the next assignment in the same way as we did the first.</a:t>
            </a:r>
          </a:p>
          <a:p>
            <a:pPr marL="342900" indent="-342900">
              <a:buFont typeface="Arial" panose="020B0604020202020204" pitchFamily="34" charset="0"/>
              <a:buChar char="•"/>
            </a:pPr>
            <a:r>
              <a:rPr lang="en-GB" sz="2400" dirty="0"/>
              <a:t>There are a few assignments that say ‘download’ rather than ‘assign’. These are comparative assignments and will need to be copied and pasted and sent via Show My Homework or Beehive if you wish to include them. The unit will still operate fine if you choose to leave them out.</a:t>
            </a:r>
          </a:p>
        </p:txBody>
      </p:sp>
    </p:spTree>
    <p:extLst>
      <p:ext uri="{BB962C8B-B14F-4D97-AF65-F5344CB8AC3E}">
        <p14:creationId xmlns:p14="http://schemas.microsoft.com/office/powerpoint/2010/main" val="113510695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t="13192" r="1561" b="4630"/>
          <a:stretch/>
        </p:blipFill>
        <p:spPr>
          <a:xfrm>
            <a:off x="622390" y="1881053"/>
            <a:ext cx="9880147" cy="4637314"/>
          </a:xfrm>
          <a:prstGeom prst="rect">
            <a:avLst/>
          </a:prstGeom>
        </p:spPr>
      </p:pic>
      <p:sp>
        <p:nvSpPr>
          <p:cNvPr id="5" name="TextBox 4"/>
          <p:cNvSpPr txBox="1"/>
          <p:nvPr/>
        </p:nvSpPr>
        <p:spPr>
          <a:xfrm>
            <a:off x="622390" y="248194"/>
            <a:ext cx="9971587" cy="1569660"/>
          </a:xfrm>
          <a:prstGeom prst="rect">
            <a:avLst/>
          </a:prstGeom>
          <a:noFill/>
        </p:spPr>
        <p:txBody>
          <a:bodyPr wrap="square" rtlCol="0">
            <a:spAutoFit/>
          </a:bodyPr>
          <a:lstStyle/>
          <a:p>
            <a:pPr marL="342900" indent="-342900">
              <a:buFont typeface="Arial" panose="020B0604020202020204" pitchFamily="34" charset="0"/>
              <a:buChar char="•"/>
            </a:pPr>
            <a:r>
              <a:rPr lang="en-GB" sz="2400" dirty="0"/>
              <a:t>Year 8 unit: Outside Looking In</a:t>
            </a:r>
          </a:p>
          <a:p>
            <a:pPr marL="342900" indent="-342900">
              <a:buFont typeface="Arial" panose="020B0604020202020204" pitchFamily="34" charset="0"/>
              <a:buChar char="•"/>
            </a:pPr>
            <a:r>
              <a:rPr lang="en-GB" sz="2400" dirty="0"/>
              <a:t>Although this is ostensibly year 7, I think the texts are sufficiently challenging and engaging and the topic fits well with what we’ve covered so far. </a:t>
            </a:r>
          </a:p>
        </p:txBody>
      </p:sp>
      <p:sp>
        <p:nvSpPr>
          <p:cNvPr id="6" name="Oval 5"/>
          <p:cNvSpPr/>
          <p:nvPr/>
        </p:nvSpPr>
        <p:spPr>
          <a:xfrm>
            <a:off x="7067006" y="3226526"/>
            <a:ext cx="3252651" cy="83602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49688234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t="13459" r="1285" b="7640"/>
          <a:stretch/>
        </p:blipFill>
        <p:spPr>
          <a:xfrm>
            <a:off x="838199" y="2150075"/>
            <a:ext cx="8906691" cy="4002531"/>
          </a:xfrm>
          <a:prstGeom prst="rect">
            <a:avLst/>
          </a:prstGeom>
        </p:spPr>
      </p:pic>
      <p:pic>
        <p:nvPicPr>
          <p:cNvPr id="5" name="Picture 4"/>
          <p:cNvPicPr>
            <a:picLocks noChangeAspect="1"/>
          </p:cNvPicPr>
          <p:nvPr/>
        </p:nvPicPr>
        <p:blipFill>
          <a:blip r:embed="rId3"/>
          <a:stretch>
            <a:fillRect/>
          </a:stretch>
        </p:blipFill>
        <p:spPr>
          <a:xfrm>
            <a:off x="2163067" y="3436365"/>
            <a:ext cx="3267739" cy="847417"/>
          </a:xfrm>
          <a:prstGeom prst="rect">
            <a:avLst/>
          </a:prstGeom>
        </p:spPr>
      </p:pic>
      <p:sp>
        <p:nvSpPr>
          <p:cNvPr id="7" name="TextBox 6"/>
          <p:cNvSpPr txBox="1"/>
          <p:nvPr/>
        </p:nvSpPr>
        <p:spPr>
          <a:xfrm>
            <a:off x="622390" y="496389"/>
            <a:ext cx="9971587" cy="1200329"/>
          </a:xfrm>
          <a:prstGeom prst="rect">
            <a:avLst/>
          </a:prstGeom>
          <a:noFill/>
        </p:spPr>
        <p:txBody>
          <a:bodyPr wrap="square" rtlCol="0">
            <a:spAutoFit/>
          </a:bodyPr>
          <a:lstStyle/>
          <a:p>
            <a:pPr marL="342900" indent="-342900">
              <a:buFont typeface="Arial" panose="020B0604020202020204" pitchFamily="34" charset="0"/>
              <a:buChar char="•"/>
            </a:pPr>
            <a:r>
              <a:rPr lang="en-GB" sz="2400" dirty="0"/>
              <a:t>Year 9 unit: Improving Society</a:t>
            </a:r>
          </a:p>
          <a:p>
            <a:pPr marL="342900" indent="-342900">
              <a:buFont typeface="Arial" panose="020B0604020202020204" pitchFamily="34" charset="0"/>
              <a:buChar char="•"/>
            </a:pPr>
            <a:r>
              <a:rPr lang="en-GB" sz="2400" dirty="0"/>
              <a:t>Some fantastic texts and tasks in this unit which are very appropriate to the times in which we are currently living.</a:t>
            </a:r>
          </a:p>
        </p:txBody>
      </p:sp>
    </p:spTree>
    <p:extLst>
      <p:ext uri="{BB962C8B-B14F-4D97-AF65-F5344CB8AC3E}">
        <p14:creationId xmlns:p14="http://schemas.microsoft.com/office/powerpoint/2010/main" val="3514445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77389" y="1342299"/>
            <a:ext cx="10515600" cy="4351338"/>
          </a:xfrm>
        </p:spPr>
        <p:txBody>
          <a:bodyPr/>
          <a:lstStyle/>
          <a:p>
            <a:r>
              <a:rPr lang="en-GB" dirty="0"/>
              <a:t>Any questions, please do email me. I’m very happy to help and I think this is an excellent way of us providing work for students without it being paper-heavy and onerous on us when they come back.</a:t>
            </a:r>
          </a:p>
          <a:p>
            <a:endParaRPr lang="en-GB" dirty="0"/>
          </a:p>
          <a:p>
            <a:r>
              <a:rPr lang="en-GB" dirty="0"/>
              <a:t>Give yourself a bit of time to have a play with the software. It’s really intuitive and you’ll find lots of additional functionality beyond what we’ve gone through today.</a:t>
            </a:r>
          </a:p>
        </p:txBody>
      </p:sp>
    </p:spTree>
    <p:extLst>
      <p:ext uri="{BB962C8B-B14F-4D97-AF65-F5344CB8AC3E}">
        <p14:creationId xmlns:p14="http://schemas.microsoft.com/office/powerpoint/2010/main" val="2749661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940526" y="255965"/>
            <a:ext cx="10287273" cy="1569660"/>
          </a:xfrm>
          <a:prstGeom prst="rect">
            <a:avLst/>
          </a:prstGeom>
          <a:noFill/>
        </p:spPr>
        <p:txBody>
          <a:bodyPr wrap="square" rtlCol="0">
            <a:spAutoFit/>
          </a:bodyPr>
          <a:lstStyle/>
          <a:p>
            <a:pPr marL="342900" indent="-342900">
              <a:buFont typeface="Arial" panose="020B0604020202020204" pitchFamily="34" charset="0"/>
              <a:buChar char="•"/>
            </a:pPr>
            <a:r>
              <a:rPr lang="en-GB" sz="2400" dirty="0"/>
              <a:t>Click to say you are an educator</a:t>
            </a:r>
          </a:p>
          <a:p>
            <a:pPr marL="342900" indent="-342900">
              <a:buFont typeface="Arial" panose="020B0604020202020204" pitchFamily="34" charset="0"/>
              <a:buChar char="•"/>
            </a:pPr>
            <a:r>
              <a:rPr lang="en-GB" sz="2400" dirty="0"/>
              <a:t>Click ‘Any other country’</a:t>
            </a:r>
          </a:p>
          <a:p>
            <a:pPr marL="342900" indent="-342900">
              <a:buFont typeface="Arial" panose="020B0604020202020204" pitchFamily="34" charset="0"/>
              <a:buChar char="•"/>
            </a:pPr>
            <a:r>
              <a:rPr lang="en-GB" sz="2400" dirty="0"/>
              <a:t>Search for United Kingdom</a:t>
            </a:r>
          </a:p>
          <a:p>
            <a:pPr marL="342900" indent="-342900">
              <a:buFont typeface="Arial" panose="020B0604020202020204" pitchFamily="34" charset="0"/>
              <a:buChar char="•"/>
            </a:pPr>
            <a:endParaRPr lang="en-GB" sz="2400" dirty="0"/>
          </a:p>
        </p:txBody>
      </p:sp>
      <p:pic>
        <p:nvPicPr>
          <p:cNvPr id="2" name="Picture 1"/>
          <p:cNvPicPr>
            <a:picLocks noChangeAspect="1"/>
          </p:cNvPicPr>
          <p:nvPr/>
        </p:nvPicPr>
        <p:blipFill rotWithShape="1">
          <a:blip r:embed="rId2"/>
          <a:srcRect t="13555" r="1653" b="4841"/>
          <a:stretch/>
        </p:blipFill>
        <p:spPr>
          <a:xfrm>
            <a:off x="596264" y="1730574"/>
            <a:ext cx="9422947" cy="4395906"/>
          </a:xfrm>
          <a:prstGeom prst="rect">
            <a:avLst/>
          </a:prstGeom>
        </p:spPr>
      </p:pic>
      <p:sp>
        <p:nvSpPr>
          <p:cNvPr id="7" name="Oval 6"/>
          <p:cNvSpPr/>
          <p:nvPr/>
        </p:nvSpPr>
        <p:spPr>
          <a:xfrm>
            <a:off x="3631475" y="3873135"/>
            <a:ext cx="1428479" cy="982889"/>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3784828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940526" y="255965"/>
            <a:ext cx="10287273" cy="1938992"/>
          </a:xfrm>
          <a:prstGeom prst="rect">
            <a:avLst/>
          </a:prstGeom>
          <a:noFill/>
        </p:spPr>
        <p:txBody>
          <a:bodyPr wrap="square" rtlCol="0">
            <a:spAutoFit/>
          </a:bodyPr>
          <a:lstStyle/>
          <a:p>
            <a:pPr marL="342900" indent="-342900">
              <a:buFont typeface="Arial" panose="020B0604020202020204" pitchFamily="34" charset="0"/>
              <a:buChar char="•"/>
            </a:pPr>
            <a:r>
              <a:rPr lang="en-GB" sz="2400" dirty="0"/>
              <a:t>Fill in details – be sure to use your school email address as all Lionheart handles have been authorised</a:t>
            </a:r>
          </a:p>
          <a:p>
            <a:pPr marL="342900" indent="-342900">
              <a:buFont typeface="Arial" panose="020B0604020202020204" pitchFamily="34" charset="0"/>
              <a:buChar char="•"/>
            </a:pPr>
            <a:r>
              <a:rPr lang="en-GB" sz="2400" dirty="0"/>
              <a:t>Follow guidance from here to finish completing (I can’t screenshot the rest as I already have an account)</a:t>
            </a:r>
          </a:p>
          <a:p>
            <a:pPr marL="342900" indent="-342900">
              <a:buFont typeface="Arial" panose="020B0604020202020204" pitchFamily="34" charset="0"/>
              <a:buChar char="•"/>
            </a:pPr>
            <a:endParaRPr lang="en-GB" sz="2400" dirty="0"/>
          </a:p>
        </p:txBody>
      </p:sp>
      <p:sp>
        <p:nvSpPr>
          <p:cNvPr id="7" name="Oval 6"/>
          <p:cNvSpPr/>
          <p:nvPr/>
        </p:nvSpPr>
        <p:spPr>
          <a:xfrm>
            <a:off x="3631475" y="3873135"/>
            <a:ext cx="1428479" cy="982889"/>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p:cNvPicPr>
            <a:picLocks noChangeAspect="1"/>
          </p:cNvPicPr>
          <p:nvPr/>
        </p:nvPicPr>
        <p:blipFill rotWithShape="1">
          <a:blip r:embed="rId2"/>
          <a:srcRect l="1" t="13225" r="2006" b="4724"/>
          <a:stretch/>
        </p:blipFill>
        <p:spPr>
          <a:xfrm>
            <a:off x="781868" y="1961013"/>
            <a:ext cx="9157063" cy="4310743"/>
          </a:xfrm>
          <a:prstGeom prst="rect">
            <a:avLst/>
          </a:prstGeom>
        </p:spPr>
      </p:pic>
    </p:spTree>
    <p:extLst>
      <p:ext uri="{BB962C8B-B14F-4D97-AF65-F5344CB8AC3E}">
        <p14:creationId xmlns:p14="http://schemas.microsoft.com/office/powerpoint/2010/main" val="1131099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5137" y="2246177"/>
            <a:ext cx="10515600" cy="1325563"/>
          </a:xfrm>
        </p:spPr>
        <p:txBody>
          <a:bodyPr/>
          <a:lstStyle/>
          <a:p>
            <a:r>
              <a:rPr lang="en-GB" dirty="0"/>
              <a:t>2. How to set up your classes and assign work</a:t>
            </a:r>
          </a:p>
        </p:txBody>
      </p:sp>
    </p:spTree>
    <p:extLst>
      <p:ext uri="{BB962C8B-B14F-4D97-AF65-F5344CB8AC3E}">
        <p14:creationId xmlns:p14="http://schemas.microsoft.com/office/powerpoint/2010/main" val="6493577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940526" y="255965"/>
            <a:ext cx="10287273" cy="2308324"/>
          </a:xfrm>
          <a:prstGeom prst="rect">
            <a:avLst/>
          </a:prstGeom>
          <a:noFill/>
        </p:spPr>
        <p:txBody>
          <a:bodyPr wrap="square" rtlCol="0">
            <a:spAutoFit/>
          </a:bodyPr>
          <a:lstStyle/>
          <a:p>
            <a:pPr marL="342900" indent="-342900">
              <a:buFont typeface="Arial" panose="020B0604020202020204" pitchFamily="34" charset="0"/>
              <a:buChar char="•"/>
            </a:pPr>
            <a:r>
              <a:rPr lang="en-GB" sz="2400" dirty="0"/>
              <a:t>Create a class for your Year 7, 8 and 9 groups following these steps</a:t>
            </a:r>
          </a:p>
          <a:p>
            <a:pPr marL="342900" indent="-342900">
              <a:buFont typeface="Arial" panose="020B0604020202020204" pitchFamily="34" charset="0"/>
              <a:buChar char="•"/>
            </a:pPr>
            <a:r>
              <a:rPr lang="en-GB" sz="2400" dirty="0"/>
              <a:t>For the purposes of this contingency plan you don’t need a separate group for each class and might find it easier to just have one for all your 7s (for example) together but up to you if you would prefer the neatness of individual groups</a:t>
            </a:r>
          </a:p>
          <a:p>
            <a:pPr marL="342900" indent="-342900">
              <a:buFont typeface="Arial" panose="020B0604020202020204" pitchFamily="34" charset="0"/>
              <a:buChar char="•"/>
            </a:pPr>
            <a:r>
              <a:rPr lang="en-GB" sz="2400" dirty="0"/>
              <a:t>Click on ‘my classes’ and in the dropdown menu click on ‘manage classes’</a:t>
            </a:r>
          </a:p>
          <a:p>
            <a:pPr marL="342900" indent="-342900">
              <a:buFont typeface="Arial" panose="020B0604020202020204" pitchFamily="34" charset="0"/>
              <a:buChar char="•"/>
            </a:pPr>
            <a:endParaRPr lang="en-GB" sz="2400" dirty="0"/>
          </a:p>
        </p:txBody>
      </p:sp>
      <p:pic>
        <p:nvPicPr>
          <p:cNvPr id="3" name="Picture 2"/>
          <p:cNvPicPr>
            <a:picLocks noChangeAspect="1"/>
          </p:cNvPicPr>
          <p:nvPr/>
        </p:nvPicPr>
        <p:blipFill rotWithShape="1">
          <a:blip r:embed="rId2"/>
          <a:srcRect t="14117" r="1689" b="6654"/>
          <a:stretch/>
        </p:blipFill>
        <p:spPr>
          <a:xfrm>
            <a:off x="1097281" y="2445043"/>
            <a:ext cx="8961120" cy="4060260"/>
          </a:xfrm>
          <a:prstGeom prst="rect">
            <a:avLst/>
          </a:prstGeom>
        </p:spPr>
      </p:pic>
      <p:sp>
        <p:nvSpPr>
          <p:cNvPr id="7" name="Oval 6"/>
          <p:cNvSpPr/>
          <p:nvPr/>
        </p:nvSpPr>
        <p:spPr>
          <a:xfrm>
            <a:off x="1998618" y="2616541"/>
            <a:ext cx="1528354" cy="1247505"/>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927431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3519" t="13769" r="969" b="5295"/>
          <a:stretch/>
        </p:blipFill>
        <p:spPr>
          <a:xfrm>
            <a:off x="596266" y="1506497"/>
            <a:ext cx="9749517" cy="4326068"/>
          </a:xfrm>
          <a:prstGeom prst="rect">
            <a:avLst/>
          </a:prstGeom>
        </p:spPr>
      </p:pic>
      <p:sp>
        <p:nvSpPr>
          <p:cNvPr id="6" name="TextBox 5"/>
          <p:cNvSpPr txBox="1"/>
          <p:nvPr/>
        </p:nvSpPr>
        <p:spPr>
          <a:xfrm>
            <a:off x="940526" y="255965"/>
            <a:ext cx="10287273" cy="830997"/>
          </a:xfrm>
          <a:prstGeom prst="rect">
            <a:avLst/>
          </a:prstGeom>
          <a:noFill/>
        </p:spPr>
        <p:txBody>
          <a:bodyPr wrap="square" rtlCol="0">
            <a:spAutoFit/>
          </a:bodyPr>
          <a:lstStyle/>
          <a:p>
            <a:pPr marL="342900" indent="-342900">
              <a:buFont typeface="Arial" panose="020B0604020202020204" pitchFamily="34" charset="0"/>
              <a:buChar char="•"/>
            </a:pPr>
            <a:r>
              <a:rPr lang="en-GB" sz="2400" dirty="0"/>
              <a:t>Click on create a new class</a:t>
            </a:r>
          </a:p>
          <a:p>
            <a:pPr marL="342900" indent="-342900">
              <a:buFont typeface="Arial" panose="020B0604020202020204" pitchFamily="34" charset="0"/>
              <a:buChar char="•"/>
            </a:pPr>
            <a:r>
              <a:rPr lang="en-GB" sz="2400" dirty="0"/>
              <a:t>Click ‘create a new class manually’ on the pop up window</a:t>
            </a:r>
          </a:p>
        </p:txBody>
      </p:sp>
      <p:sp>
        <p:nvSpPr>
          <p:cNvPr id="7" name="Oval 6"/>
          <p:cNvSpPr/>
          <p:nvPr/>
        </p:nvSpPr>
        <p:spPr>
          <a:xfrm>
            <a:off x="1789612" y="4056016"/>
            <a:ext cx="1528354" cy="1247505"/>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0274392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t="13315" r="3296" b="4595"/>
          <a:stretch/>
        </p:blipFill>
        <p:spPr>
          <a:xfrm>
            <a:off x="1131843" y="2050870"/>
            <a:ext cx="9579700" cy="4572000"/>
          </a:xfrm>
          <a:prstGeom prst="rect">
            <a:avLst/>
          </a:prstGeom>
        </p:spPr>
      </p:pic>
      <p:sp>
        <p:nvSpPr>
          <p:cNvPr id="6" name="TextBox 5"/>
          <p:cNvSpPr txBox="1"/>
          <p:nvPr/>
        </p:nvSpPr>
        <p:spPr>
          <a:xfrm>
            <a:off x="940526" y="138400"/>
            <a:ext cx="10287273" cy="1938992"/>
          </a:xfrm>
          <a:prstGeom prst="rect">
            <a:avLst/>
          </a:prstGeom>
          <a:noFill/>
        </p:spPr>
        <p:txBody>
          <a:bodyPr wrap="square" rtlCol="0">
            <a:spAutoFit/>
          </a:bodyPr>
          <a:lstStyle/>
          <a:p>
            <a:pPr marL="342900" indent="-342900">
              <a:buFont typeface="Arial" panose="020B0604020202020204" pitchFamily="34" charset="0"/>
              <a:buChar char="•"/>
            </a:pPr>
            <a:r>
              <a:rPr lang="en-GB" sz="2400" dirty="0"/>
              <a:t>Fill in the information as shown – obviously choose your own class title – remember that American grades are a year ahead, so year 7 for us is year 8 on this website. Don’t worry too much about this info other than the name. It doesn’t impact what you can add. </a:t>
            </a:r>
          </a:p>
          <a:p>
            <a:pPr marL="342900" indent="-342900">
              <a:buFont typeface="Arial" panose="020B0604020202020204" pitchFamily="34" charset="0"/>
              <a:buChar char="•"/>
            </a:pPr>
            <a:r>
              <a:rPr lang="en-GB" sz="2400" dirty="0"/>
              <a:t>Click ‘create class’</a:t>
            </a:r>
          </a:p>
        </p:txBody>
      </p:sp>
      <p:sp>
        <p:nvSpPr>
          <p:cNvPr id="7" name="Oval 6"/>
          <p:cNvSpPr/>
          <p:nvPr/>
        </p:nvSpPr>
        <p:spPr>
          <a:xfrm>
            <a:off x="6805750" y="5773783"/>
            <a:ext cx="1476102" cy="992777"/>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89551533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TotalTime>
  <Words>1769</Words>
  <Application>Microsoft Office PowerPoint</Application>
  <PresentationFormat>Widescreen</PresentationFormat>
  <Paragraphs>93</Paragraphs>
  <Slides>37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37</vt:i4>
      </vt:variant>
    </vt:vector>
  </HeadingPairs>
  <TitlesOfParts>
    <vt:vector size="42" baseType="lpstr">
      <vt:lpstr>Arial</vt:lpstr>
      <vt:lpstr>Calibri</vt:lpstr>
      <vt:lpstr>Calibri Light</vt:lpstr>
      <vt:lpstr>Wingdings</vt:lpstr>
      <vt:lpstr>Office Theme</vt:lpstr>
      <vt:lpstr>Corona Virus Contingency Plan: KS3</vt:lpstr>
      <vt:lpstr>1. How to set up an account.</vt:lpstr>
      <vt:lpstr>PowerPoint Presentation</vt:lpstr>
      <vt:lpstr>PowerPoint Presentation</vt:lpstr>
      <vt:lpstr>PowerPoint Presentation</vt:lpstr>
      <vt:lpstr>2. How to set up your classes and assign work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3. Student view. (A quick series of screen shots of what the students will see on their phones as they complete.)  The students will log-in by using their user name (they must take note of this when they sign up) and a password that they chose. No other information is stored.  If we have the opportunity it might be worth showing these next few slides to the children.  </vt:lpstr>
      <vt:lpstr>PowerPoint Presentation</vt:lpstr>
      <vt:lpstr>PowerPoint Presentation</vt:lpstr>
      <vt:lpstr>PowerPoint Presentation</vt:lpstr>
      <vt:lpstr>4. Back to teacher view now and how to ‘mark’ and check the assessments.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Lionheart Academies Trust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Corona Virus Contingency Plan: KS3</dc:title>
  <dc:creator>localstaff</dc:creator>
  <cp:lastModifiedBy>Wigham, K (Handsworth Grange Teacher)</cp:lastModifiedBy>
  <cp:revision>17</cp:revision>
  <dcterms:created xsi:type="dcterms:W3CDTF">2020-03-16T09:53:04Z</dcterms:created>
  <dcterms:modified xsi:type="dcterms:W3CDTF">2020-03-20T08:06:36Z</dcterms:modified>
</cp:coreProperties>
</file>